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 id="2147483684" r:id="rId4"/>
  </p:sldMasterIdLst>
  <p:notesMasterIdLst>
    <p:notesMasterId r:id="rId26"/>
  </p:notesMasterIdLst>
  <p:sldIdLst>
    <p:sldId id="257" r:id="rId5"/>
    <p:sldId id="258"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E1B8"/>
    <a:srgbClr val="FAF4E6"/>
    <a:srgbClr val="BF9448"/>
    <a:srgbClr val="DFB34A"/>
    <a:srgbClr val="F9F9FA"/>
    <a:srgbClr val="F9F9F9"/>
    <a:srgbClr val="FFFFFF"/>
    <a:srgbClr val="F9FBF9"/>
    <a:srgbClr val="C9A86A"/>
    <a:srgbClr val="011C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38E6E-5CDD-4360-9175-6C6D61DCAC5F}" type="datetimeFigureOut">
              <a:rPr lang="de-DE" smtClean="0"/>
              <a:t>07.08.2026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68481A-B3A2-440C-B432-7621FCFE59C1}" type="slidenum">
              <a:rPr lang="de-DE" smtClean="0"/>
              <a:t>‹Nr.›</a:t>
            </a:fld>
            <a:endParaRPr lang="de-DE"/>
          </a:p>
        </p:txBody>
      </p:sp>
    </p:spTree>
    <p:extLst>
      <p:ext uri="{BB962C8B-B14F-4D97-AF65-F5344CB8AC3E}">
        <p14:creationId xmlns:p14="http://schemas.microsoft.com/office/powerpoint/2010/main" val="2875088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55670-DEDE-C652-81B8-C0797010BAC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1D4BC95-563A-9F8A-C7CB-F744C7F8F8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D2BD8E6-E635-7D82-31E6-9EB648AF3CE1}"/>
              </a:ext>
            </a:extLst>
          </p:cNvPr>
          <p:cNvSpPr>
            <a:spLocks noGrp="1"/>
          </p:cNvSpPr>
          <p:nvPr>
            <p:ph type="dt" sz="half" idx="10"/>
          </p:nvPr>
        </p:nvSpPr>
        <p:spPr/>
        <p:txBody>
          <a:bodyPr/>
          <a:lstStyle/>
          <a:p>
            <a:fld id="{93EE3934-204D-4F5C-B514-BEB1D6165E55}" type="datetime1">
              <a:rPr lang="de-DE" smtClean="0"/>
              <a:t>07.08.2026</a:t>
            </a:fld>
            <a:endParaRPr lang="de-DE"/>
          </a:p>
        </p:txBody>
      </p:sp>
      <p:sp>
        <p:nvSpPr>
          <p:cNvPr id="5" name="Fußzeilenplatzhalter 4">
            <a:extLst>
              <a:ext uri="{FF2B5EF4-FFF2-40B4-BE49-F238E27FC236}">
                <a16:creationId xmlns:a16="http://schemas.microsoft.com/office/drawing/2014/main" id="{5BBA8EB7-8CF5-5556-A1C3-4FBFE1AEFA9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0E352D0-A475-5C57-D24D-783636FC4DE4}"/>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470701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2AF586-CF5D-7C5D-15DE-D626BB9417A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54EA007-99E7-F87B-0CD7-2E8C14EF17C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85732D9-0D2A-0231-29E5-1AE79B21E3FA}"/>
              </a:ext>
            </a:extLst>
          </p:cNvPr>
          <p:cNvSpPr>
            <a:spLocks noGrp="1"/>
          </p:cNvSpPr>
          <p:nvPr>
            <p:ph type="dt" sz="half" idx="10"/>
          </p:nvPr>
        </p:nvSpPr>
        <p:spPr/>
        <p:txBody>
          <a:bodyPr/>
          <a:lstStyle/>
          <a:p>
            <a:fld id="{0125BCDC-4316-40CF-AFC5-B42116638650}" type="datetime1">
              <a:rPr lang="de-DE" smtClean="0"/>
              <a:t>07.08.2026</a:t>
            </a:fld>
            <a:endParaRPr lang="de-DE"/>
          </a:p>
        </p:txBody>
      </p:sp>
      <p:sp>
        <p:nvSpPr>
          <p:cNvPr id="5" name="Fußzeilenplatzhalter 4">
            <a:extLst>
              <a:ext uri="{FF2B5EF4-FFF2-40B4-BE49-F238E27FC236}">
                <a16:creationId xmlns:a16="http://schemas.microsoft.com/office/drawing/2014/main" id="{A4701B02-81A6-59B1-748A-45A27E0DB29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F085D73-C7CE-A128-9356-E4A3FDA347E3}"/>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057861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B242B08-6112-D802-E808-EB3261B6755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1E47802-7AB2-81E1-9561-F01E10162A5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2B5C88-1899-3EBA-84CA-B2F24EF069CB}"/>
              </a:ext>
            </a:extLst>
          </p:cNvPr>
          <p:cNvSpPr>
            <a:spLocks noGrp="1"/>
          </p:cNvSpPr>
          <p:nvPr>
            <p:ph type="dt" sz="half" idx="10"/>
          </p:nvPr>
        </p:nvSpPr>
        <p:spPr/>
        <p:txBody>
          <a:bodyPr/>
          <a:lstStyle/>
          <a:p>
            <a:fld id="{B5C1B855-28DD-4182-89EC-51B33FC44FA1}" type="datetime1">
              <a:rPr lang="de-DE" smtClean="0"/>
              <a:t>07.08.2026</a:t>
            </a:fld>
            <a:endParaRPr lang="de-DE"/>
          </a:p>
        </p:txBody>
      </p:sp>
      <p:sp>
        <p:nvSpPr>
          <p:cNvPr id="5" name="Fußzeilenplatzhalter 4">
            <a:extLst>
              <a:ext uri="{FF2B5EF4-FFF2-40B4-BE49-F238E27FC236}">
                <a16:creationId xmlns:a16="http://schemas.microsoft.com/office/drawing/2014/main" id="{884DD96E-DB65-D359-DBFB-5000D882031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11E5EEB-BC59-5413-DE28-9DA9BC9D246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3476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55670-DEDE-C652-81B8-C0797010BAC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1D4BC95-563A-9F8A-C7CB-F744C7F8F8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D2BD8E6-E635-7D82-31E6-9EB648AF3CE1}"/>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5BBA8EB7-8CF5-5556-A1C3-4FBFE1AEFA9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0E352D0-A475-5C57-D24D-783636FC4DE4}"/>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635976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1BD305-73B1-AE5E-9800-ABB23536D3A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6E6B2BC-15CB-A967-B2BE-76C0BFB2107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A4023CF-3A2C-02B1-4096-BD552B70BCC9}"/>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8F04E2E5-AC3C-2B1F-96B2-4836EA10BD5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3CBE8A8-3FD8-AE3E-FBAE-C6AE0AA2009B}"/>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405615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473CE-31D6-6A1B-E2AD-C2CB140FCC7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18A3A18-7A59-5D8A-834D-C2984D6601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BC312C2-158E-CDB6-DCA9-A10347ABB29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F573C335-4DD1-8451-D186-0C86814C1A6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FAF3368-F2B7-4D8A-31F0-882158585731}"/>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600112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8682D-76A1-30D0-6762-904FFD70E91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BD1E030-946F-54CD-4349-BC42187080E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AC0AA55-9BE4-4508-0D3C-D4A77E874F25}"/>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984D525-CA06-14F9-FD78-B3E9B6A8082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A9121C97-E9AB-B298-D005-99655519175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4AAE1A8-33FE-E44D-A8A2-FBE9D5FF3F63}"/>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931453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A8967-F1A9-A9B1-9017-AE1056C493E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2BB19A5-9352-C542-75A5-052BAC698B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1A9A088-8F29-375B-C5D2-4905F8ABAF3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F464C12-3211-DD5D-55E8-DBD07DDE0C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15CD60-0072-6E4D-F177-B27344A7629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DBEFC1E-004F-3B24-19AD-587F6E467D96}"/>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8" name="Fußzeilenplatzhalter 7">
            <a:extLst>
              <a:ext uri="{FF2B5EF4-FFF2-40B4-BE49-F238E27FC236}">
                <a16:creationId xmlns:a16="http://schemas.microsoft.com/office/drawing/2014/main" id="{6E6D67C1-64A8-9154-3698-C31EB23A168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06E48F6-B963-7A8B-5CF6-C08DBBD3D4B0}"/>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911674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054106-4DC6-2E5C-645C-BC1375AEDF1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D258FB3-31B4-64C7-9AF7-4F737350C2B7}"/>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4" name="Fußzeilenplatzhalter 3">
            <a:extLst>
              <a:ext uri="{FF2B5EF4-FFF2-40B4-BE49-F238E27FC236}">
                <a16:creationId xmlns:a16="http://schemas.microsoft.com/office/drawing/2014/main" id="{6E22BB36-D3D0-C8DA-EA92-B7E6252FBF4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60903C9-3012-84BC-848C-6D7E8896D1AA}"/>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9789898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2BD8765-CA6D-410F-D0F2-8A7909CE9FF3}"/>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3" name="Fußzeilenplatzhalter 2">
            <a:extLst>
              <a:ext uri="{FF2B5EF4-FFF2-40B4-BE49-F238E27FC236}">
                <a16:creationId xmlns:a16="http://schemas.microsoft.com/office/drawing/2014/main" id="{439C48E2-8079-C473-D696-75C59A4848A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42B4465-CBC4-1133-5E4F-04775425298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997727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07A9C7-8C82-836B-6CF6-9698A1FAF29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BDD2FC1-2628-D517-A4B5-1AF0BECA31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3594CFD-FD5C-FE64-46BF-FDA3C9153F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2306A95-6770-77C5-0070-A1E1EA8B933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C1A71C21-D0EF-3815-2759-D1AC344602B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C858767-84AB-C32C-9166-B782709395E4}"/>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48681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1BD305-73B1-AE5E-9800-ABB23536D3A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6E6B2BC-15CB-A967-B2BE-76C0BFB2107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A4023CF-3A2C-02B1-4096-BD552B70BCC9}"/>
              </a:ext>
            </a:extLst>
          </p:cNvPr>
          <p:cNvSpPr>
            <a:spLocks noGrp="1"/>
          </p:cNvSpPr>
          <p:nvPr>
            <p:ph type="dt" sz="half" idx="10"/>
          </p:nvPr>
        </p:nvSpPr>
        <p:spPr/>
        <p:txBody>
          <a:bodyPr/>
          <a:lstStyle/>
          <a:p>
            <a:fld id="{BC8C3B3D-8797-412D-9FBC-435F120316E5}" type="datetime1">
              <a:rPr lang="de-DE" smtClean="0"/>
              <a:t>07.08.2026</a:t>
            </a:fld>
            <a:endParaRPr lang="de-DE"/>
          </a:p>
        </p:txBody>
      </p:sp>
      <p:sp>
        <p:nvSpPr>
          <p:cNvPr id="5" name="Fußzeilenplatzhalter 4">
            <a:extLst>
              <a:ext uri="{FF2B5EF4-FFF2-40B4-BE49-F238E27FC236}">
                <a16:creationId xmlns:a16="http://schemas.microsoft.com/office/drawing/2014/main" id="{8F04E2E5-AC3C-2B1F-96B2-4836EA10BD5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3CBE8A8-3FD8-AE3E-FBAE-C6AE0AA2009B}"/>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3220201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F7D13-DF1B-1175-DDBD-E1334A2F767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3862249-56DA-70C8-8A85-CD167E3DE6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B75491A-B673-7A4D-A4CC-0AAE03DAA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7EB99CA-4D25-BD91-EF88-35D9EF92E5E0}"/>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C6E0B41A-CE99-3634-075E-9191C79725E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1013FF2-1A0B-F243-A631-2DEA965F833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823024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2AF586-CF5D-7C5D-15DE-D626BB9417A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54EA007-99E7-F87B-0CD7-2E8C14EF17C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85732D9-0D2A-0231-29E5-1AE79B21E3FA}"/>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A4701B02-81A6-59B1-748A-45A27E0DB29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F085D73-C7CE-A128-9356-E4A3FDA347E3}"/>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493467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B242B08-6112-D802-E808-EB3261B6755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1E47802-7AB2-81E1-9561-F01E10162A5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2B5C88-1899-3EBA-84CA-B2F24EF069C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884DD96E-DB65-D359-DBFB-5000D882031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11E5EEB-BC59-5413-DE28-9DA9BC9D246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736011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55670-DEDE-C652-81B8-C0797010BAC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1D4BC95-563A-9F8A-C7CB-F744C7F8F8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D2BD8E6-E635-7D82-31E6-9EB648AF3CE1}"/>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5BBA8EB7-8CF5-5556-A1C3-4FBFE1AEFA9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0E352D0-A475-5C57-D24D-783636FC4DE4}"/>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2502094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1BD305-73B1-AE5E-9800-ABB23536D3A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6E6B2BC-15CB-A967-B2BE-76C0BFB2107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A4023CF-3A2C-02B1-4096-BD552B70BCC9}"/>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8F04E2E5-AC3C-2B1F-96B2-4836EA10BD5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3CBE8A8-3FD8-AE3E-FBAE-C6AE0AA2009B}"/>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9846847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473CE-31D6-6A1B-E2AD-C2CB140FCC7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18A3A18-7A59-5D8A-834D-C2984D6601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BC312C2-158E-CDB6-DCA9-A10347ABB29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F573C335-4DD1-8451-D186-0C86814C1A6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FAF3368-F2B7-4D8A-31F0-882158585731}"/>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827736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8682D-76A1-30D0-6762-904FFD70E91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BD1E030-946F-54CD-4349-BC42187080E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AC0AA55-9BE4-4508-0D3C-D4A77E874F25}"/>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984D525-CA06-14F9-FD78-B3E9B6A8082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A9121C97-E9AB-B298-D005-99655519175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4AAE1A8-33FE-E44D-A8A2-FBE9D5FF3F63}"/>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1958821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A8967-F1A9-A9B1-9017-AE1056C493E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2BB19A5-9352-C542-75A5-052BAC698B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1A9A088-8F29-375B-C5D2-4905F8ABAF3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F464C12-3211-DD5D-55E8-DBD07DDE0C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15CD60-0072-6E4D-F177-B27344A7629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DBEFC1E-004F-3B24-19AD-587F6E467D96}"/>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8" name="Fußzeilenplatzhalter 7">
            <a:extLst>
              <a:ext uri="{FF2B5EF4-FFF2-40B4-BE49-F238E27FC236}">
                <a16:creationId xmlns:a16="http://schemas.microsoft.com/office/drawing/2014/main" id="{6E6D67C1-64A8-9154-3698-C31EB23A168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06E48F6-B963-7A8B-5CF6-C08DBBD3D4B0}"/>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751982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054106-4DC6-2E5C-645C-BC1375AEDF1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D258FB3-31B4-64C7-9AF7-4F737350C2B7}"/>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4" name="Fußzeilenplatzhalter 3">
            <a:extLst>
              <a:ext uri="{FF2B5EF4-FFF2-40B4-BE49-F238E27FC236}">
                <a16:creationId xmlns:a16="http://schemas.microsoft.com/office/drawing/2014/main" id="{6E22BB36-D3D0-C8DA-EA92-B7E6252FBF4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60903C9-3012-84BC-848C-6D7E8896D1AA}"/>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4040963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2BD8765-CA6D-410F-D0F2-8A7909CE9FF3}"/>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3" name="Fußzeilenplatzhalter 2">
            <a:extLst>
              <a:ext uri="{FF2B5EF4-FFF2-40B4-BE49-F238E27FC236}">
                <a16:creationId xmlns:a16="http://schemas.microsoft.com/office/drawing/2014/main" id="{439C48E2-8079-C473-D696-75C59A4848A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42B4465-CBC4-1133-5E4F-04775425298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857290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473CE-31D6-6A1B-E2AD-C2CB140FCC7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18A3A18-7A59-5D8A-834D-C2984D6601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BC312C2-158E-CDB6-DCA9-A10347ABB29B}"/>
              </a:ext>
            </a:extLst>
          </p:cNvPr>
          <p:cNvSpPr>
            <a:spLocks noGrp="1"/>
          </p:cNvSpPr>
          <p:nvPr>
            <p:ph type="dt" sz="half" idx="10"/>
          </p:nvPr>
        </p:nvSpPr>
        <p:spPr/>
        <p:txBody>
          <a:bodyPr/>
          <a:lstStyle/>
          <a:p>
            <a:fld id="{E13FCFF4-F76E-4CCE-8CAE-D8B9D194A7A3}" type="datetime1">
              <a:rPr lang="de-DE" smtClean="0"/>
              <a:t>07.08.2026</a:t>
            </a:fld>
            <a:endParaRPr lang="de-DE"/>
          </a:p>
        </p:txBody>
      </p:sp>
      <p:sp>
        <p:nvSpPr>
          <p:cNvPr id="5" name="Fußzeilenplatzhalter 4">
            <a:extLst>
              <a:ext uri="{FF2B5EF4-FFF2-40B4-BE49-F238E27FC236}">
                <a16:creationId xmlns:a16="http://schemas.microsoft.com/office/drawing/2014/main" id="{F573C335-4DD1-8451-D186-0C86814C1A6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FAF3368-F2B7-4D8A-31F0-882158585731}"/>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8343985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07A9C7-8C82-836B-6CF6-9698A1FAF29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BDD2FC1-2628-D517-A4B5-1AF0BECA31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3594CFD-FD5C-FE64-46BF-FDA3C9153F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2306A95-6770-77C5-0070-A1E1EA8B933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C1A71C21-D0EF-3815-2759-D1AC344602B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C858767-84AB-C32C-9166-B782709395E4}"/>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5204364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F7D13-DF1B-1175-DDBD-E1334A2F767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3862249-56DA-70C8-8A85-CD167E3DE6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B75491A-B673-7A4D-A4CC-0AAE03DAA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7EB99CA-4D25-BD91-EF88-35D9EF92E5E0}"/>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C6E0B41A-CE99-3634-075E-9191C79725E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1013FF2-1A0B-F243-A631-2DEA965F833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542607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2AF586-CF5D-7C5D-15DE-D626BB9417A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54EA007-99E7-F87B-0CD7-2E8C14EF17C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85732D9-0D2A-0231-29E5-1AE79B21E3FA}"/>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A4701B02-81A6-59B1-748A-45A27E0DB29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F085D73-C7CE-A128-9356-E4A3FDA347E3}"/>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07926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B242B08-6112-D802-E808-EB3261B6755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1E47802-7AB2-81E1-9561-F01E10162A5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2B5C88-1899-3EBA-84CA-B2F24EF069C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884DD96E-DB65-D359-DBFB-5000D882031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11E5EEB-BC59-5413-DE28-9DA9BC9D246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40628211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55670-DEDE-C652-81B8-C0797010BAC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1D4BC95-563A-9F8A-C7CB-F744C7F8F8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D2BD8E6-E635-7D82-31E6-9EB648AF3CE1}"/>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5BBA8EB7-8CF5-5556-A1C3-4FBFE1AEFA9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0E352D0-A475-5C57-D24D-783636FC4DE4}"/>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7973680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1BD305-73B1-AE5E-9800-ABB23536D3A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6E6B2BC-15CB-A967-B2BE-76C0BFB2107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A4023CF-3A2C-02B1-4096-BD552B70BCC9}"/>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8F04E2E5-AC3C-2B1F-96B2-4836EA10BD5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3CBE8A8-3FD8-AE3E-FBAE-C6AE0AA2009B}"/>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0465301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473CE-31D6-6A1B-E2AD-C2CB140FCC7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18A3A18-7A59-5D8A-834D-C2984D6601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BC312C2-158E-CDB6-DCA9-A10347ABB29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F573C335-4DD1-8451-D186-0C86814C1A6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FAF3368-F2B7-4D8A-31F0-882158585731}"/>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0985055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8682D-76A1-30D0-6762-904FFD70E91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BD1E030-946F-54CD-4349-BC42187080E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AC0AA55-9BE4-4508-0D3C-D4A77E874F25}"/>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984D525-CA06-14F9-FD78-B3E9B6A8082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A9121C97-E9AB-B298-D005-99655519175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4AAE1A8-33FE-E44D-A8A2-FBE9D5FF3F63}"/>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669451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A8967-F1A9-A9B1-9017-AE1056C493E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2BB19A5-9352-C542-75A5-052BAC698B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1A9A088-8F29-375B-C5D2-4905F8ABAF3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F464C12-3211-DD5D-55E8-DBD07DDE0C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15CD60-0072-6E4D-F177-B27344A7629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DBEFC1E-004F-3B24-19AD-587F6E467D96}"/>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8" name="Fußzeilenplatzhalter 7">
            <a:extLst>
              <a:ext uri="{FF2B5EF4-FFF2-40B4-BE49-F238E27FC236}">
                <a16:creationId xmlns:a16="http://schemas.microsoft.com/office/drawing/2014/main" id="{6E6D67C1-64A8-9154-3698-C31EB23A168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06E48F6-B963-7A8B-5CF6-C08DBBD3D4B0}"/>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7481179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054106-4DC6-2E5C-645C-BC1375AEDF1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D258FB3-31B4-64C7-9AF7-4F737350C2B7}"/>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4" name="Fußzeilenplatzhalter 3">
            <a:extLst>
              <a:ext uri="{FF2B5EF4-FFF2-40B4-BE49-F238E27FC236}">
                <a16:creationId xmlns:a16="http://schemas.microsoft.com/office/drawing/2014/main" id="{6E22BB36-D3D0-C8DA-EA92-B7E6252FBF4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60903C9-3012-84BC-848C-6D7E8896D1AA}"/>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305250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8682D-76A1-30D0-6762-904FFD70E91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BD1E030-946F-54CD-4349-BC42187080E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AC0AA55-9BE4-4508-0D3C-D4A77E874F25}"/>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984D525-CA06-14F9-FD78-B3E9B6A8082B}"/>
              </a:ext>
            </a:extLst>
          </p:cNvPr>
          <p:cNvSpPr>
            <a:spLocks noGrp="1"/>
          </p:cNvSpPr>
          <p:nvPr>
            <p:ph type="dt" sz="half" idx="10"/>
          </p:nvPr>
        </p:nvSpPr>
        <p:spPr/>
        <p:txBody>
          <a:bodyPr/>
          <a:lstStyle/>
          <a:p>
            <a:fld id="{55D77BA1-E0F1-4994-BEDA-D92D28E6266B}" type="datetime1">
              <a:rPr lang="de-DE" smtClean="0"/>
              <a:t>07.08.2026</a:t>
            </a:fld>
            <a:endParaRPr lang="de-DE"/>
          </a:p>
        </p:txBody>
      </p:sp>
      <p:sp>
        <p:nvSpPr>
          <p:cNvPr id="6" name="Fußzeilenplatzhalter 5">
            <a:extLst>
              <a:ext uri="{FF2B5EF4-FFF2-40B4-BE49-F238E27FC236}">
                <a16:creationId xmlns:a16="http://schemas.microsoft.com/office/drawing/2014/main" id="{A9121C97-E9AB-B298-D005-99655519175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4AAE1A8-33FE-E44D-A8A2-FBE9D5FF3F63}"/>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423098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2BD8765-CA6D-410F-D0F2-8A7909CE9FF3}"/>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3" name="Fußzeilenplatzhalter 2">
            <a:extLst>
              <a:ext uri="{FF2B5EF4-FFF2-40B4-BE49-F238E27FC236}">
                <a16:creationId xmlns:a16="http://schemas.microsoft.com/office/drawing/2014/main" id="{439C48E2-8079-C473-D696-75C59A4848A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42B4465-CBC4-1133-5E4F-04775425298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5146574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07A9C7-8C82-836B-6CF6-9698A1FAF29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BDD2FC1-2628-D517-A4B5-1AF0BECA31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3594CFD-FD5C-FE64-46BF-FDA3C9153F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2306A95-6770-77C5-0070-A1E1EA8B933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C1A71C21-D0EF-3815-2759-D1AC344602B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C858767-84AB-C32C-9166-B782709395E4}"/>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20557432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F7D13-DF1B-1175-DDBD-E1334A2F767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3862249-56DA-70C8-8A85-CD167E3DE6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B75491A-B673-7A4D-A4CC-0AAE03DAA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7EB99CA-4D25-BD91-EF88-35D9EF92E5E0}"/>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6" name="Fußzeilenplatzhalter 5">
            <a:extLst>
              <a:ext uri="{FF2B5EF4-FFF2-40B4-BE49-F238E27FC236}">
                <a16:creationId xmlns:a16="http://schemas.microsoft.com/office/drawing/2014/main" id="{C6E0B41A-CE99-3634-075E-9191C79725E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1013FF2-1A0B-F243-A631-2DEA965F833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2539948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2AF586-CF5D-7C5D-15DE-D626BB9417A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54EA007-99E7-F87B-0CD7-2E8C14EF17C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85732D9-0D2A-0231-29E5-1AE79B21E3FA}"/>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A4701B02-81A6-59B1-748A-45A27E0DB29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F085D73-C7CE-A128-9356-E4A3FDA347E3}"/>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3101083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B242B08-6112-D802-E808-EB3261B6755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1E47802-7AB2-81E1-9561-F01E10162A5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2B5C88-1899-3EBA-84CA-B2F24EF069CB}"/>
              </a:ext>
            </a:extLst>
          </p:cNvPr>
          <p:cNvSpPr>
            <a:spLocks noGrp="1"/>
          </p:cNvSpPr>
          <p:nvPr>
            <p:ph type="dt" sz="half" idx="10"/>
          </p:nvPr>
        </p:nvSpPr>
        <p:spPr/>
        <p:txBody>
          <a:body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884DD96E-DB65-D359-DBFB-5000D882031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11E5EEB-BC59-5413-DE28-9DA9BC9D246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07721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A8967-F1A9-A9B1-9017-AE1056C493E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2BB19A5-9352-C542-75A5-052BAC698B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1A9A088-8F29-375B-C5D2-4905F8ABAF3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F464C12-3211-DD5D-55E8-DBD07DDE0C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15CD60-0072-6E4D-F177-B27344A7629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DBEFC1E-004F-3B24-19AD-587F6E467D96}"/>
              </a:ext>
            </a:extLst>
          </p:cNvPr>
          <p:cNvSpPr>
            <a:spLocks noGrp="1"/>
          </p:cNvSpPr>
          <p:nvPr>
            <p:ph type="dt" sz="half" idx="10"/>
          </p:nvPr>
        </p:nvSpPr>
        <p:spPr/>
        <p:txBody>
          <a:bodyPr/>
          <a:lstStyle/>
          <a:p>
            <a:fld id="{0877F866-05AD-4193-9095-09170A38EF8C}" type="datetime1">
              <a:rPr lang="de-DE" smtClean="0"/>
              <a:t>07.08.2026</a:t>
            </a:fld>
            <a:endParaRPr lang="de-DE"/>
          </a:p>
        </p:txBody>
      </p:sp>
      <p:sp>
        <p:nvSpPr>
          <p:cNvPr id="8" name="Fußzeilenplatzhalter 7">
            <a:extLst>
              <a:ext uri="{FF2B5EF4-FFF2-40B4-BE49-F238E27FC236}">
                <a16:creationId xmlns:a16="http://schemas.microsoft.com/office/drawing/2014/main" id="{6E6D67C1-64A8-9154-3698-C31EB23A168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06E48F6-B963-7A8B-5CF6-C08DBBD3D4B0}"/>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307763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054106-4DC6-2E5C-645C-BC1375AEDF1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D258FB3-31B4-64C7-9AF7-4F737350C2B7}"/>
              </a:ext>
            </a:extLst>
          </p:cNvPr>
          <p:cNvSpPr>
            <a:spLocks noGrp="1"/>
          </p:cNvSpPr>
          <p:nvPr>
            <p:ph type="dt" sz="half" idx="10"/>
          </p:nvPr>
        </p:nvSpPr>
        <p:spPr/>
        <p:txBody>
          <a:bodyPr/>
          <a:lstStyle/>
          <a:p>
            <a:fld id="{E6798C09-BD7B-411B-A563-96697FC39824}" type="datetime1">
              <a:rPr lang="de-DE" smtClean="0"/>
              <a:t>07.08.2026</a:t>
            </a:fld>
            <a:endParaRPr lang="de-DE"/>
          </a:p>
        </p:txBody>
      </p:sp>
      <p:sp>
        <p:nvSpPr>
          <p:cNvPr id="4" name="Fußzeilenplatzhalter 3">
            <a:extLst>
              <a:ext uri="{FF2B5EF4-FFF2-40B4-BE49-F238E27FC236}">
                <a16:creationId xmlns:a16="http://schemas.microsoft.com/office/drawing/2014/main" id="{6E22BB36-D3D0-C8DA-EA92-B7E6252FBF4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60903C9-3012-84BC-848C-6D7E8896D1AA}"/>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4294900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2BD8765-CA6D-410F-D0F2-8A7909CE9FF3}"/>
              </a:ext>
            </a:extLst>
          </p:cNvPr>
          <p:cNvSpPr>
            <a:spLocks noGrp="1"/>
          </p:cNvSpPr>
          <p:nvPr>
            <p:ph type="dt" sz="half" idx="10"/>
          </p:nvPr>
        </p:nvSpPr>
        <p:spPr/>
        <p:txBody>
          <a:bodyPr/>
          <a:lstStyle/>
          <a:p>
            <a:fld id="{9B718C63-E09F-4870-8D4E-CB3E38DF310E}" type="datetime1">
              <a:rPr lang="de-DE" smtClean="0"/>
              <a:t>07.08.2026</a:t>
            </a:fld>
            <a:endParaRPr lang="de-DE"/>
          </a:p>
        </p:txBody>
      </p:sp>
      <p:sp>
        <p:nvSpPr>
          <p:cNvPr id="3" name="Fußzeilenplatzhalter 2">
            <a:extLst>
              <a:ext uri="{FF2B5EF4-FFF2-40B4-BE49-F238E27FC236}">
                <a16:creationId xmlns:a16="http://schemas.microsoft.com/office/drawing/2014/main" id="{439C48E2-8079-C473-D696-75C59A4848A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42B4465-CBC4-1133-5E4F-04775425298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533667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07A9C7-8C82-836B-6CF6-9698A1FAF29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BDD2FC1-2628-D517-A4B5-1AF0BECA31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3594CFD-FD5C-FE64-46BF-FDA3C9153F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2306A95-6770-77C5-0070-A1E1EA8B933B}"/>
              </a:ext>
            </a:extLst>
          </p:cNvPr>
          <p:cNvSpPr>
            <a:spLocks noGrp="1"/>
          </p:cNvSpPr>
          <p:nvPr>
            <p:ph type="dt" sz="half" idx="10"/>
          </p:nvPr>
        </p:nvSpPr>
        <p:spPr/>
        <p:txBody>
          <a:bodyPr/>
          <a:lstStyle/>
          <a:p>
            <a:fld id="{7F35D200-E936-4FBA-A4F7-FFCCE212FC46}" type="datetime1">
              <a:rPr lang="de-DE" smtClean="0"/>
              <a:t>07.08.2026</a:t>
            </a:fld>
            <a:endParaRPr lang="de-DE"/>
          </a:p>
        </p:txBody>
      </p:sp>
      <p:sp>
        <p:nvSpPr>
          <p:cNvPr id="6" name="Fußzeilenplatzhalter 5">
            <a:extLst>
              <a:ext uri="{FF2B5EF4-FFF2-40B4-BE49-F238E27FC236}">
                <a16:creationId xmlns:a16="http://schemas.microsoft.com/office/drawing/2014/main" id="{C1A71C21-D0EF-3815-2759-D1AC344602B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C858767-84AB-C32C-9166-B782709395E4}"/>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1544618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F7D13-DF1B-1175-DDBD-E1334A2F767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3862249-56DA-70C8-8A85-CD167E3DE6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B75491A-B673-7A4D-A4CC-0AAE03DAA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7EB99CA-4D25-BD91-EF88-35D9EF92E5E0}"/>
              </a:ext>
            </a:extLst>
          </p:cNvPr>
          <p:cNvSpPr>
            <a:spLocks noGrp="1"/>
          </p:cNvSpPr>
          <p:nvPr>
            <p:ph type="dt" sz="half" idx="10"/>
          </p:nvPr>
        </p:nvSpPr>
        <p:spPr/>
        <p:txBody>
          <a:bodyPr/>
          <a:lstStyle/>
          <a:p>
            <a:fld id="{C7191F9A-9EB9-42D7-9287-82888D168999}" type="datetime1">
              <a:rPr lang="de-DE" smtClean="0"/>
              <a:t>07.08.2026</a:t>
            </a:fld>
            <a:endParaRPr lang="de-DE"/>
          </a:p>
        </p:txBody>
      </p:sp>
      <p:sp>
        <p:nvSpPr>
          <p:cNvPr id="6" name="Fußzeilenplatzhalter 5">
            <a:extLst>
              <a:ext uri="{FF2B5EF4-FFF2-40B4-BE49-F238E27FC236}">
                <a16:creationId xmlns:a16="http://schemas.microsoft.com/office/drawing/2014/main" id="{C6E0B41A-CE99-3634-075E-9191C79725E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1013FF2-1A0B-F243-A631-2DEA965F8337}"/>
              </a:ext>
            </a:extLst>
          </p:cNvPr>
          <p:cNvSpPr>
            <a:spLocks noGrp="1"/>
          </p:cNvSpPr>
          <p:nvPr>
            <p:ph type="sldNum" sz="quarter" idx="12"/>
          </p:nvPr>
        </p:nvSpPr>
        <p:spPr/>
        <p:txBody>
          <a:bodyPr/>
          <a:lstStyle/>
          <a:p>
            <a:fld id="{EE9C6F04-6F39-45E4-8B23-660BC91D209D}" type="slidenum">
              <a:rPr lang="de-DE" smtClean="0"/>
              <a:t>‹Nr.›</a:t>
            </a:fld>
            <a:endParaRPr lang="de-DE"/>
          </a:p>
        </p:txBody>
      </p:sp>
    </p:spTree>
    <p:extLst>
      <p:ext uri="{BB962C8B-B14F-4D97-AF65-F5344CB8AC3E}">
        <p14:creationId xmlns:p14="http://schemas.microsoft.com/office/powerpoint/2010/main" val="4256783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62EC623-882B-5171-3882-02D2A6E2E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F4AC1CC-9F0E-A60B-063A-32B50D276A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31DE849-DCE7-C207-FD39-6DF421E2DD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7E8439-9688-4F25-A4FA-5B8916872823}" type="datetime1">
              <a:rPr lang="de-DE" smtClean="0"/>
              <a:t>07.08.2026</a:t>
            </a:fld>
            <a:endParaRPr lang="de-DE"/>
          </a:p>
        </p:txBody>
      </p:sp>
      <p:sp>
        <p:nvSpPr>
          <p:cNvPr id="5" name="Fußzeilenplatzhalter 4">
            <a:extLst>
              <a:ext uri="{FF2B5EF4-FFF2-40B4-BE49-F238E27FC236}">
                <a16:creationId xmlns:a16="http://schemas.microsoft.com/office/drawing/2014/main" id="{96F5A4C7-C781-9CB7-DF0E-393038F3EB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EDFC67DC-0B92-8E73-C1B9-7655EC6566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9C6F04-6F39-45E4-8B23-660BC91D209D}" type="slidenum">
              <a:rPr lang="de-DE" smtClean="0"/>
              <a:t>‹Nr.›</a:t>
            </a:fld>
            <a:endParaRPr lang="de-DE"/>
          </a:p>
        </p:txBody>
      </p:sp>
    </p:spTree>
    <p:extLst>
      <p:ext uri="{BB962C8B-B14F-4D97-AF65-F5344CB8AC3E}">
        <p14:creationId xmlns:p14="http://schemas.microsoft.com/office/powerpoint/2010/main" val="2310833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62EC623-882B-5171-3882-02D2A6E2E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F4AC1CC-9F0E-A60B-063A-32B50D276A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31DE849-DCE7-C207-FD39-6DF421E2DD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96F5A4C7-C781-9CB7-DF0E-393038F3EB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EDFC67DC-0B92-8E73-C1B9-7655EC6566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9C6F04-6F39-45E4-8B23-660BC91D209D}" type="slidenum">
              <a:rPr lang="de-DE" smtClean="0"/>
              <a:t>‹Nr.›</a:t>
            </a:fld>
            <a:endParaRPr lang="de-DE"/>
          </a:p>
        </p:txBody>
      </p:sp>
    </p:spTree>
    <p:extLst>
      <p:ext uri="{BB962C8B-B14F-4D97-AF65-F5344CB8AC3E}">
        <p14:creationId xmlns:p14="http://schemas.microsoft.com/office/powerpoint/2010/main" val="2219212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62EC623-882B-5171-3882-02D2A6E2E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F4AC1CC-9F0E-A60B-063A-32B50D276A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31DE849-DCE7-C207-FD39-6DF421E2DD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96F5A4C7-C781-9CB7-DF0E-393038F3EB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EDFC67DC-0B92-8E73-C1B9-7655EC6566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9C6F04-6F39-45E4-8B23-660BC91D209D}" type="slidenum">
              <a:rPr lang="de-DE" smtClean="0"/>
              <a:t>‹Nr.›</a:t>
            </a:fld>
            <a:endParaRPr lang="de-DE"/>
          </a:p>
        </p:txBody>
      </p:sp>
    </p:spTree>
    <p:extLst>
      <p:ext uri="{BB962C8B-B14F-4D97-AF65-F5344CB8AC3E}">
        <p14:creationId xmlns:p14="http://schemas.microsoft.com/office/powerpoint/2010/main" val="19557469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62EC623-882B-5171-3882-02D2A6E2E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F4AC1CC-9F0E-A60B-063A-32B50D276A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31DE849-DCE7-C207-FD39-6DF421E2DD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1D735E6-E1EF-4AD1-8BD2-328509E5AEC6}" type="datetimeFigureOut">
              <a:rPr lang="de-DE" smtClean="0"/>
              <a:t>07.08.2026</a:t>
            </a:fld>
            <a:endParaRPr lang="de-DE"/>
          </a:p>
        </p:txBody>
      </p:sp>
      <p:sp>
        <p:nvSpPr>
          <p:cNvPr id="5" name="Fußzeilenplatzhalter 4">
            <a:extLst>
              <a:ext uri="{FF2B5EF4-FFF2-40B4-BE49-F238E27FC236}">
                <a16:creationId xmlns:a16="http://schemas.microsoft.com/office/drawing/2014/main" id="{96F5A4C7-C781-9CB7-DF0E-393038F3EB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EDFC67DC-0B92-8E73-C1B9-7655EC6566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9C6F04-6F39-45E4-8B23-660BC91D209D}" type="slidenum">
              <a:rPr lang="de-DE" smtClean="0"/>
              <a:t>‹Nr.›</a:t>
            </a:fld>
            <a:endParaRPr lang="de-DE"/>
          </a:p>
        </p:txBody>
      </p:sp>
    </p:spTree>
    <p:extLst>
      <p:ext uri="{BB962C8B-B14F-4D97-AF65-F5344CB8AC3E}">
        <p14:creationId xmlns:p14="http://schemas.microsoft.com/office/powerpoint/2010/main" val="277212999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eb.arbeitsagentur.de/berufenet/beruf/14212#ueberblick"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eb.arbeitsagentur.de/berufenet/beruf/14212#ueberblick"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eb.arbeitsagentur.de/berufenet/beruf/14212#ueberblick"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eb.arbeitsagentur.de/berufenet/beruf/14212#ueberblick"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eb.arbeitsagentur.de/berufenet/beruf/14212#ueberblick"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F9FA"/>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6D7B4083-78F0-05AF-8185-A0C6E497D8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9484" y="1598864"/>
            <a:ext cx="8839286" cy="3031404"/>
          </a:xfrm>
          <a:prstGeom prst="rect">
            <a:avLst/>
          </a:prstGeom>
          <a:ln w="76200">
            <a:solidFill>
              <a:srgbClr val="BF9448"/>
            </a:solidFill>
          </a:ln>
        </p:spPr>
      </p:pic>
      <p:sp>
        <p:nvSpPr>
          <p:cNvPr id="2" name="Fußzeilenplatzhalter 1">
            <a:extLst>
              <a:ext uri="{FF2B5EF4-FFF2-40B4-BE49-F238E27FC236}">
                <a16:creationId xmlns:a16="http://schemas.microsoft.com/office/drawing/2014/main" id="{670CC0ED-0B26-9792-8640-457B86BAA3B0}"/>
              </a:ext>
            </a:extLst>
          </p:cNvPr>
          <p:cNvSpPr>
            <a:spLocks noGrp="1"/>
          </p:cNvSpPr>
          <p:nvPr>
            <p:ph type="ftr" sz="quarter" idx="11"/>
          </p:nvPr>
        </p:nvSpPr>
        <p:spPr/>
        <p:txBody>
          <a:bodyPr/>
          <a:lstStyle/>
          <a:p>
            <a:endParaRPr lang="de-DE"/>
          </a:p>
        </p:txBody>
      </p:sp>
      <p:sp>
        <p:nvSpPr>
          <p:cNvPr id="3" name="Foliennummernplatzhalter 2">
            <a:extLst>
              <a:ext uri="{FF2B5EF4-FFF2-40B4-BE49-F238E27FC236}">
                <a16:creationId xmlns:a16="http://schemas.microsoft.com/office/drawing/2014/main" id="{E1EE4C62-C65C-A319-EEF8-60C552AA4ABA}"/>
              </a:ext>
            </a:extLst>
          </p:cNvPr>
          <p:cNvSpPr>
            <a:spLocks noGrp="1"/>
          </p:cNvSpPr>
          <p:nvPr>
            <p:ph type="sldNum" sz="quarter" idx="12"/>
          </p:nvPr>
        </p:nvSpPr>
        <p:spPr/>
        <p:txBody>
          <a:bodyPr/>
          <a:lstStyle/>
          <a:p>
            <a:fld id="{EE9C6F04-6F39-45E4-8B23-660BC91D209D}" type="slidenum">
              <a:rPr lang="de-DE" smtClean="0"/>
              <a:t>1</a:t>
            </a:fld>
            <a:endParaRPr lang="de-DE"/>
          </a:p>
        </p:txBody>
      </p:sp>
    </p:spTree>
    <p:extLst>
      <p:ext uri="{BB962C8B-B14F-4D97-AF65-F5344CB8AC3E}">
        <p14:creationId xmlns:p14="http://schemas.microsoft.com/office/powerpoint/2010/main" val="4005462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4A873-1B07-BDF1-FF8F-0A86CDB4632D}"/>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0A3441B2-3098-5E86-92B1-3224EB8DDF3A}"/>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A369EB6E-8456-ADCF-5B97-8136389FED7E}"/>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E413ACB7-C509-B5D0-ECA1-7B52A417ED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83F72A40-28BA-1BBC-1527-3D6452E67C6A}"/>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D2CAEBA0-7BC1-C3A3-EC85-7EE5F77AC9DF}"/>
              </a:ext>
            </a:extLst>
          </p:cNvPr>
          <p:cNvSpPr>
            <a:spLocks noGrp="1"/>
          </p:cNvSpPr>
          <p:nvPr>
            <p:ph type="sldNum" sz="quarter" idx="12"/>
          </p:nvPr>
        </p:nvSpPr>
        <p:spPr/>
        <p:txBody>
          <a:bodyPr/>
          <a:lstStyle/>
          <a:p>
            <a:fld id="{EE9C6F04-6F39-45E4-8B23-660BC91D209D}" type="slidenum">
              <a:rPr lang="de-DE" smtClean="0"/>
              <a:t>10</a:t>
            </a:fld>
            <a:endParaRPr lang="de-DE"/>
          </a:p>
        </p:txBody>
      </p:sp>
      <p:sp>
        <p:nvSpPr>
          <p:cNvPr id="10" name="Textfeld 9">
            <a:extLst>
              <a:ext uri="{FF2B5EF4-FFF2-40B4-BE49-F238E27FC236}">
                <a16:creationId xmlns:a16="http://schemas.microsoft.com/office/drawing/2014/main" id="{88FBEF50-9927-5A74-95A3-86C2324952A6}"/>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Vorschlag für die Ausbildungsstruktur</a:t>
            </a:r>
            <a:endParaRPr lang="de-DE" sz="2400" dirty="0">
              <a:latin typeface="+mj-lt"/>
            </a:endParaRPr>
          </a:p>
        </p:txBody>
      </p:sp>
      <p:sp>
        <p:nvSpPr>
          <p:cNvPr id="13" name="Textfeld 12">
            <a:extLst>
              <a:ext uri="{FF2B5EF4-FFF2-40B4-BE49-F238E27FC236}">
                <a16:creationId xmlns:a16="http://schemas.microsoft.com/office/drawing/2014/main" id="{66953F41-D368-87CD-FFE7-33682E9B40A4}"/>
              </a:ext>
            </a:extLst>
          </p:cNvPr>
          <p:cNvSpPr txBox="1"/>
          <p:nvPr/>
        </p:nvSpPr>
        <p:spPr>
          <a:xfrm>
            <a:off x="850232" y="1231132"/>
            <a:ext cx="10970476" cy="4801314"/>
          </a:xfrm>
          <a:prstGeom prst="rect">
            <a:avLst/>
          </a:prstGeom>
          <a:noFill/>
        </p:spPr>
        <p:txBody>
          <a:bodyPr wrap="square" rtlCol="0">
            <a:spAutoFit/>
          </a:bodyPr>
          <a:lstStyle/>
          <a:p>
            <a:r>
              <a:rPr lang="de-DE" b="1" dirty="0"/>
              <a:t>Berufsbezeichnung</a:t>
            </a:r>
            <a:endParaRPr lang="de-DE" dirty="0"/>
          </a:p>
          <a:p>
            <a:r>
              <a:rPr lang="de-DE" b="1" dirty="0" err="1"/>
              <a:t>Hundefriseur:in</a:t>
            </a:r>
            <a:r>
              <a:rPr lang="de-DE" b="1" dirty="0"/>
              <a:t> / </a:t>
            </a:r>
            <a:r>
              <a:rPr lang="de-DE" b="1" dirty="0" err="1"/>
              <a:t>Groomer:in</a:t>
            </a:r>
            <a:endParaRPr lang="de-DE" b="1" dirty="0"/>
          </a:p>
          <a:p>
            <a:endParaRPr lang="de-DE" dirty="0"/>
          </a:p>
          <a:p>
            <a:r>
              <a:rPr lang="de-DE" b="1" dirty="0"/>
              <a:t>Ausbildungsdauer</a:t>
            </a:r>
            <a:endParaRPr lang="de-DE" dirty="0"/>
          </a:p>
          <a:p>
            <a:r>
              <a:rPr lang="de-DE" b="1" dirty="0"/>
              <a:t>12 Monate</a:t>
            </a:r>
            <a:r>
              <a:rPr lang="de-DE" dirty="0"/>
              <a:t>, dual oder schulisch mit Praxisanteilen.</a:t>
            </a:r>
          </a:p>
          <a:p>
            <a:endParaRPr lang="de-DE" b="1" dirty="0"/>
          </a:p>
          <a:p>
            <a:r>
              <a:rPr lang="de-DE" b="1" dirty="0"/>
              <a:t>Kernkompetenzen</a:t>
            </a:r>
            <a:endParaRPr lang="de-DE" dirty="0"/>
          </a:p>
          <a:p>
            <a:pPr marL="285750" lvl="0" indent="-285750">
              <a:buFont typeface="Arial" panose="020B0604020202020204" pitchFamily="34" charset="0"/>
              <a:buChar char="•"/>
            </a:pPr>
            <a:r>
              <a:rPr lang="de-DE" dirty="0"/>
              <a:t>Anatomie &amp; Dermatologie des Hundes</a:t>
            </a:r>
          </a:p>
          <a:p>
            <a:pPr marL="285750" lvl="0" indent="-285750">
              <a:buFont typeface="Arial" panose="020B0604020202020204" pitchFamily="34" charset="0"/>
              <a:buChar char="•"/>
            </a:pPr>
            <a:r>
              <a:rPr lang="de-DE" dirty="0"/>
              <a:t>Fell- &amp; Rassekunde</a:t>
            </a:r>
          </a:p>
          <a:p>
            <a:pPr marL="285750" lvl="0" indent="-285750">
              <a:buFont typeface="Arial" panose="020B0604020202020204" pitchFamily="34" charset="0"/>
              <a:buChar char="•"/>
            </a:pPr>
            <a:r>
              <a:rPr lang="de-DE" dirty="0"/>
              <a:t>Scheren- und Schneidetechniken</a:t>
            </a:r>
          </a:p>
          <a:p>
            <a:pPr marL="285750" lvl="0" indent="-285750">
              <a:buFont typeface="Arial" panose="020B0604020202020204" pitchFamily="34" charset="0"/>
              <a:buChar char="•"/>
            </a:pPr>
            <a:r>
              <a:rPr lang="de-DE" dirty="0"/>
              <a:t>Maschinenführung</a:t>
            </a:r>
          </a:p>
          <a:p>
            <a:pPr marL="285750" lvl="0" indent="-285750">
              <a:buFont typeface="Arial" panose="020B0604020202020204" pitchFamily="34" charset="0"/>
              <a:buChar char="•"/>
            </a:pPr>
            <a:r>
              <a:rPr lang="de-DE" dirty="0"/>
              <a:t>Badetechniken &amp; Pflegeprodukte</a:t>
            </a:r>
          </a:p>
          <a:p>
            <a:pPr marL="285750" lvl="0" indent="-285750">
              <a:buFont typeface="Arial" panose="020B0604020202020204" pitchFamily="34" charset="0"/>
              <a:buChar char="•"/>
            </a:pPr>
            <a:r>
              <a:rPr lang="de-DE" dirty="0"/>
              <a:t>Verhalten &amp; Stressmanagement</a:t>
            </a:r>
          </a:p>
          <a:p>
            <a:pPr marL="285750" lvl="0" indent="-285750">
              <a:buFont typeface="Arial" panose="020B0604020202020204" pitchFamily="34" charset="0"/>
              <a:buChar char="•"/>
            </a:pPr>
            <a:r>
              <a:rPr lang="de-DE" dirty="0"/>
              <a:t>Hygiene &amp; Arbeitssicherheit</a:t>
            </a:r>
          </a:p>
          <a:p>
            <a:pPr marL="285750" lvl="0" indent="-285750">
              <a:buFont typeface="Arial" panose="020B0604020202020204" pitchFamily="34" charset="0"/>
              <a:buChar char="•"/>
            </a:pPr>
            <a:r>
              <a:rPr lang="de-DE" dirty="0"/>
              <a:t>Kundenkommunikation</a:t>
            </a:r>
          </a:p>
          <a:p>
            <a:pPr marL="285750" lvl="0" indent="-285750">
              <a:buFont typeface="Arial" panose="020B0604020202020204" pitchFamily="34" charset="0"/>
              <a:buChar char="•"/>
            </a:pPr>
            <a:r>
              <a:rPr lang="de-DE" dirty="0"/>
              <a:t>Betriebsorganisation</a:t>
            </a:r>
          </a:p>
          <a:p>
            <a:pPr marL="285750" lvl="0" indent="-285750">
              <a:buFont typeface="Arial" panose="020B0604020202020204" pitchFamily="34" charset="0"/>
              <a:buChar char="•"/>
            </a:pPr>
            <a:endParaRPr lang="de-DE" dirty="0"/>
          </a:p>
        </p:txBody>
      </p:sp>
    </p:spTree>
    <p:extLst>
      <p:ext uri="{BB962C8B-B14F-4D97-AF65-F5344CB8AC3E}">
        <p14:creationId xmlns:p14="http://schemas.microsoft.com/office/powerpoint/2010/main" val="3863740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8C209-E695-BECE-FC99-273563C2C673}"/>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EB5B9688-2E50-E6BA-58DE-12206334E3ED}"/>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BD291E76-67BA-134F-89C4-0A268B2F9156}"/>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470E6BEE-D653-B164-D389-DD30D02C34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DC510FFF-A248-08C3-05B6-1BEAFA044949}"/>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166A5DD8-2587-E308-7831-25A92A6EF63D}"/>
              </a:ext>
            </a:extLst>
          </p:cNvPr>
          <p:cNvSpPr>
            <a:spLocks noGrp="1"/>
          </p:cNvSpPr>
          <p:nvPr>
            <p:ph type="sldNum" sz="quarter" idx="12"/>
          </p:nvPr>
        </p:nvSpPr>
        <p:spPr/>
        <p:txBody>
          <a:bodyPr/>
          <a:lstStyle/>
          <a:p>
            <a:fld id="{EE9C6F04-6F39-45E4-8B23-660BC91D209D}" type="slidenum">
              <a:rPr lang="de-DE" smtClean="0"/>
              <a:t>11</a:t>
            </a:fld>
            <a:endParaRPr lang="de-DE"/>
          </a:p>
        </p:txBody>
      </p:sp>
      <p:sp>
        <p:nvSpPr>
          <p:cNvPr id="10" name="Textfeld 9">
            <a:extLst>
              <a:ext uri="{FF2B5EF4-FFF2-40B4-BE49-F238E27FC236}">
                <a16:creationId xmlns:a16="http://schemas.microsoft.com/office/drawing/2014/main" id="{DAA75B69-55C9-F57D-D041-C8D7DF874373}"/>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Vorschlag für die Ausbildungsstruktur</a:t>
            </a:r>
            <a:endParaRPr lang="de-DE" sz="2400" dirty="0">
              <a:latin typeface="+mj-lt"/>
            </a:endParaRPr>
          </a:p>
        </p:txBody>
      </p:sp>
      <p:sp>
        <p:nvSpPr>
          <p:cNvPr id="13" name="Textfeld 12">
            <a:extLst>
              <a:ext uri="{FF2B5EF4-FFF2-40B4-BE49-F238E27FC236}">
                <a16:creationId xmlns:a16="http://schemas.microsoft.com/office/drawing/2014/main" id="{B4B462E5-6EA4-8B35-56D5-F95A836FD4EB}"/>
              </a:ext>
            </a:extLst>
          </p:cNvPr>
          <p:cNvSpPr txBox="1"/>
          <p:nvPr/>
        </p:nvSpPr>
        <p:spPr>
          <a:xfrm>
            <a:off x="868520" y="1746084"/>
            <a:ext cx="10970476" cy="1477328"/>
          </a:xfrm>
          <a:prstGeom prst="rect">
            <a:avLst/>
          </a:prstGeom>
          <a:noFill/>
        </p:spPr>
        <p:txBody>
          <a:bodyPr wrap="square" rtlCol="0">
            <a:spAutoFit/>
          </a:bodyPr>
          <a:lstStyle/>
          <a:p>
            <a:r>
              <a:rPr lang="de-DE" b="1" dirty="0"/>
              <a:t>Prüfungsstruktur</a:t>
            </a:r>
            <a:endParaRPr lang="de-DE" dirty="0"/>
          </a:p>
          <a:p>
            <a:pPr marL="285750" lvl="0" indent="-285750">
              <a:buFont typeface="Arial" panose="020B0604020202020204" pitchFamily="34" charset="0"/>
              <a:buChar char="•"/>
            </a:pPr>
            <a:r>
              <a:rPr lang="de-DE" dirty="0"/>
              <a:t>praktische Prüfung (Scheren, Waschen, Styling)</a:t>
            </a:r>
          </a:p>
          <a:p>
            <a:pPr marL="285750" lvl="0" indent="-285750">
              <a:buFont typeface="Arial" panose="020B0604020202020204" pitchFamily="34" charset="0"/>
              <a:buChar char="•"/>
            </a:pPr>
            <a:r>
              <a:rPr lang="de-DE" dirty="0"/>
              <a:t>theoretische Prüfung (Anatomie, Tierschutz, Hygiene)</a:t>
            </a:r>
          </a:p>
          <a:p>
            <a:pPr marL="285750" lvl="0" indent="-285750">
              <a:buFont typeface="Arial" panose="020B0604020202020204" pitchFamily="34" charset="0"/>
              <a:buChar char="•"/>
            </a:pPr>
            <a:r>
              <a:rPr lang="de-DE" dirty="0"/>
              <a:t>mündliche Prüfung (Beratung, Fallbeispiele)</a:t>
            </a:r>
          </a:p>
          <a:p>
            <a:pPr marL="285750" lvl="0" indent="-285750">
              <a:buFont typeface="Arial" panose="020B0604020202020204" pitchFamily="34" charset="0"/>
              <a:buChar char="•"/>
            </a:pPr>
            <a:endParaRPr lang="de-DE" dirty="0"/>
          </a:p>
        </p:txBody>
      </p:sp>
    </p:spTree>
    <p:extLst>
      <p:ext uri="{BB962C8B-B14F-4D97-AF65-F5344CB8AC3E}">
        <p14:creationId xmlns:p14="http://schemas.microsoft.com/office/powerpoint/2010/main" val="1921388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C0F4F-19B2-4E8C-CED4-143819ECA45E}"/>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4E251E63-B312-DA65-0B57-FCB87586B363}"/>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FDF1549E-5A50-AF29-400E-10ECEAC36629}"/>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7BF1F22D-8D17-372D-5FF0-B269719A1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703B0207-1F8D-EE0B-C925-A39C202912AE}"/>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3FF1FE0B-4AB2-B154-A7AB-8E5686990753}"/>
              </a:ext>
            </a:extLst>
          </p:cNvPr>
          <p:cNvSpPr>
            <a:spLocks noGrp="1"/>
          </p:cNvSpPr>
          <p:nvPr>
            <p:ph type="sldNum" sz="quarter" idx="12"/>
          </p:nvPr>
        </p:nvSpPr>
        <p:spPr/>
        <p:txBody>
          <a:bodyPr/>
          <a:lstStyle/>
          <a:p>
            <a:fld id="{EE9C6F04-6F39-45E4-8B23-660BC91D209D}" type="slidenum">
              <a:rPr lang="de-DE" smtClean="0"/>
              <a:t>12</a:t>
            </a:fld>
            <a:endParaRPr lang="de-DE"/>
          </a:p>
        </p:txBody>
      </p:sp>
      <p:sp>
        <p:nvSpPr>
          <p:cNvPr id="10" name="Textfeld 9">
            <a:extLst>
              <a:ext uri="{FF2B5EF4-FFF2-40B4-BE49-F238E27FC236}">
                <a16:creationId xmlns:a16="http://schemas.microsoft.com/office/drawing/2014/main" id="{CF475150-986D-CBE9-499D-3861B56DFB8F}"/>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Branchenunterstützung und Initiatoren</a:t>
            </a:r>
            <a:endParaRPr lang="de-DE" sz="2400" dirty="0">
              <a:latin typeface="+mj-lt"/>
            </a:endParaRPr>
          </a:p>
        </p:txBody>
      </p:sp>
      <p:sp>
        <p:nvSpPr>
          <p:cNvPr id="13" name="Textfeld 12">
            <a:extLst>
              <a:ext uri="{FF2B5EF4-FFF2-40B4-BE49-F238E27FC236}">
                <a16:creationId xmlns:a16="http://schemas.microsoft.com/office/drawing/2014/main" id="{00558974-A89D-3ED6-72D8-938D1D2D3EAE}"/>
              </a:ext>
            </a:extLst>
          </p:cNvPr>
          <p:cNvSpPr txBox="1"/>
          <p:nvPr/>
        </p:nvSpPr>
        <p:spPr>
          <a:xfrm>
            <a:off x="868520" y="1746084"/>
            <a:ext cx="10970476" cy="3139321"/>
          </a:xfrm>
          <a:prstGeom prst="rect">
            <a:avLst/>
          </a:prstGeom>
          <a:noFill/>
        </p:spPr>
        <p:txBody>
          <a:bodyPr wrap="square" rtlCol="0">
            <a:spAutoFit/>
          </a:bodyPr>
          <a:lstStyle/>
          <a:p>
            <a:r>
              <a:rPr lang="de-DE" dirty="0"/>
              <a:t>Die Initiative soll getragen werden von:</a:t>
            </a:r>
            <a:br>
              <a:rPr lang="de-DE" dirty="0"/>
            </a:br>
            <a:endParaRPr lang="de-DE" dirty="0"/>
          </a:p>
          <a:p>
            <a:pPr marL="285750" lvl="0" indent="-285750">
              <a:buFont typeface="Arial" panose="020B0604020202020204" pitchFamily="34" charset="0"/>
              <a:buChar char="•"/>
            </a:pPr>
            <a:r>
              <a:rPr lang="de-DE" dirty="0"/>
              <a:t>Grooming-Akademien</a:t>
            </a:r>
          </a:p>
          <a:p>
            <a:pPr marL="285750" lvl="0" indent="-285750">
              <a:buFont typeface="Arial" panose="020B0604020202020204" pitchFamily="34" charset="0"/>
              <a:buChar char="•"/>
            </a:pPr>
            <a:r>
              <a:rPr lang="de-DE" dirty="0"/>
              <a:t>Grooming-Salons</a:t>
            </a:r>
          </a:p>
          <a:p>
            <a:pPr marL="285750" lvl="0" indent="-285750">
              <a:buFont typeface="Arial" panose="020B0604020202020204" pitchFamily="34" charset="0"/>
              <a:buChar char="•"/>
            </a:pPr>
            <a:r>
              <a:rPr lang="de-DE" dirty="0"/>
              <a:t>Tierärzten</a:t>
            </a:r>
          </a:p>
          <a:p>
            <a:pPr marL="285750" lvl="0" indent="-285750">
              <a:buFont typeface="Arial" panose="020B0604020202020204" pitchFamily="34" charset="0"/>
              <a:buChar char="•"/>
            </a:pPr>
            <a:r>
              <a:rPr lang="de-DE" dirty="0"/>
              <a:t>Tierschutzorganisationen</a:t>
            </a:r>
          </a:p>
          <a:p>
            <a:pPr marL="285750" lvl="0" indent="-285750">
              <a:buFont typeface="Arial" panose="020B0604020202020204" pitchFamily="34" charset="0"/>
              <a:buChar char="•"/>
            </a:pPr>
            <a:r>
              <a:rPr lang="de-DE" dirty="0"/>
              <a:t>Branchenverbänden</a:t>
            </a:r>
          </a:p>
          <a:p>
            <a:pPr marL="285750" lvl="0" indent="-285750">
              <a:buFont typeface="Arial" panose="020B0604020202020204" pitchFamily="34" charset="0"/>
              <a:buChar char="•"/>
            </a:pPr>
            <a:r>
              <a:rPr lang="de-DE" dirty="0"/>
              <a:t>Unternehmen aus dem Heimtiermarkt</a:t>
            </a:r>
          </a:p>
          <a:p>
            <a:br>
              <a:rPr lang="de-DE" dirty="0"/>
            </a:br>
            <a:r>
              <a:rPr lang="de-DE" dirty="0"/>
              <a:t>Die Branche signalisiert klaren Bedarf und hohe Bereitschaft zur Mitwirkung.</a:t>
            </a:r>
          </a:p>
          <a:p>
            <a:pPr marL="285750" lvl="0" indent="-285750">
              <a:buFont typeface="Arial" panose="020B0604020202020204" pitchFamily="34" charset="0"/>
              <a:buChar char="•"/>
            </a:pPr>
            <a:endParaRPr lang="de-DE" dirty="0"/>
          </a:p>
        </p:txBody>
      </p:sp>
    </p:spTree>
    <p:extLst>
      <p:ext uri="{BB962C8B-B14F-4D97-AF65-F5344CB8AC3E}">
        <p14:creationId xmlns:p14="http://schemas.microsoft.com/office/powerpoint/2010/main" val="124293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2AFB-C8B9-CE05-0E93-9BAF98886993}"/>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B320A485-E1D1-3241-9B78-95E530EE5DC6}"/>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4C6C6D76-3F90-E4FD-A246-8C105DE03433}"/>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67E457A5-0F93-8DCC-0979-8E2B21BB2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CD3F7CB2-04EF-4D93-73AC-573D41CDED4F}"/>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D8C1E4E6-1C8F-1B06-FD09-6DB9DB2B2EDC}"/>
              </a:ext>
            </a:extLst>
          </p:cNvPr>
          <p:cNvSpPr>
            <a:spLocks noGrp="1"/>
          </p:cNvSpPr>
          <p:nvPr>
            <p:ph type="sldNum" sz="quarter" idx="12"/>
          </p:nvPr>
        </p:nvSpPr>
        <p:spPr/>
        <p:txBody>
          <a:bodyPr/>
          <a:lstStyle/>
          <a:p>
            <a:fld id="{EE9C6F04-6F39-45E4-8B23-660BC91D209D}" type="slidenum">
              <a:rPr lang="de-DE" smtClean="0"/>
              <a:t>13</a:t>
            </a:fld>
            <a:endParaRPr lang="de-DE"/>
          </a:p>
        </p:txBody>
      </p:sp>
      <p:sp>
        <p:nvSpPr>
          <p:cNvPr id="10" name="Textfeld 9">
            <a:extLst>
              <a:ext uri="{FF2B5EF4-FFF2-40B4-BE49-F238E27FC236}">
                <a16:creationId xmlns:a16="http://schemas.microsoft.com/office/drawing/2014/main" id="{13C0D5B4-985C-B38D-7293-5BB0DB4AB322}"/>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Zusammenfassung</a:t>
            </a:r>
            <a:endParaRPr lang="de-DE" sz="2400" dirty="0">
              <a:latin typeface="+mj-lt"/>
            </a:endParaRPr>
          </a:p>
        </p:txBody>
      </p:sp>
      <p:sp>
        <p:nvSpPr>
          <p:cNvPr id="13" name="Textfeld 12">
            <a:extLst>
              <a:ext uri="{FF2B5EF4-FFF2-40B4-BE49-F238E27FC236}">
                <a16:creationId xmlns:a16="http://schemas.microsoft.com/office/drawing/2014/main" id="{FC2F9712-3AE4-EBDD-F644-2C2A9552A7AC}"/>
              </a:ext>
            </a:extLst>
          </p:cNvPr>
          <p:cNvSpPr txBox="1"/>
          <p:nvPr/>
        </p:nvSpPr>
        <p:spPr>
          <a:xfrm>
            <a:off x="850232" y="1253718"/>
            <a:ext cx="10970476" cy="4801314"/>
          </a:xfrm>
          <a:prstGeom prst="rect">
            <a:avLst/>
          </a:prstGeom>
          <a:noFill/>
        </p:spPr>
        <p:txBody>
          <a:bodyPr wrap="square" rtlCol="0">
            <a:spAutoFit/>
          </a:bodyPr>
          <a:lstStyle/>
          <a:p>
            <a:r>
              <a:rPr lang="de-DE" dirty="0"/>
              <a:t>Der Beruf </a:t>
            </a:r>
            <a:r>
              <a:rPr lang="de-DE" dirty="0" err="1"/>
              <a:t>Hundefriseur:in</a:t>
            </a:r>
            <a:r>
              <a:rPr lang="de-DE" dirty="0"/>
              <a:t> ist:</a:t>
            </a:r>
          </a:p>
          <a:p>
            <a:pPr marL="285750" lvl="0" indent="-285750">
              <a:buFont typeface="Arial" panose="020B0604020202020204" pitchFamily="34" charset="0"/>
              <a:buChar char="•"/>
            </a:pPr>
            <a:r>
              <a:rPr lang="de-DE" dirty="0"/>
              <a:t>wirtschaftlich relevant</a:t>
            </a:r>
          </a:p>
          <a:p>
            <a:pPr marL="285750" lvl="0" indent="-285750">
              <a:buFont typeface="Arial" panose="020B0604020202020204" pitchFamily="34" charset="0"/>
              <a:buChar char="•"/>
            </a:pPr>
            <a:r>
              <a:rPr lang="de-DE" dirty="0"/>
              <a:t>tierschutzrelevant</a:t>
            </a:r>
          </a:p>
          <a:p>
            <a:pPr marL="285750" lvl="0" indent="-285750">
              <a:buFont typeface="Arial" panose="020B0604020202020204" pitchFamily="34" charset="0"/>
              <a:buChar char="•"/>
            </a:pPr>
            <a:r>
              <a:rPr lang="de-DE" dirty="0"/>
              <a:t>fachlich eigenständig</a:t>
            </a:r>
          </a:p>
          <a:p>
            <a:pPr marL="285750" lvl="0" indent="-285750">
              <a:buFont typeface="Arial" panose="020B0604020202020204" pitchFamily="34" charset="0"/>
              <a:buChar char="•"/>
            </a:pPr>
            <a:r>
              <a:rPr lang="de-DE" dirty="0"/>
              <a:t>stark nachgefragt</a:t>
            </a:r>
          </a:p>
          <a:p>
            <a:pPr marL="285750" lvl="0" indent="-285750">
              <a:buFont typeface="Arial" panose="020B0604020202020204" pitchFamily="34" charset="0"/>
              <a:buChar char="•"/>
            </a:pPr>
            <a:r>
              <a:rPr lang="de-DE" dirty="0"/>
              <a:t>nicht durch bestehende Berufe abgedeckt</a:t>
            </a:r>
          </a:p>
          <a:p>
            <a:br>
              <a:rPr lang="de-DE" dirty="0"/>
            </a:br>
            <a:r>
              <a:rPr lang="de-DE" dirty="0"/>
              <a:t>Ein staatlich geregelter Ausbildungsberuf schafft:</a:t>
            </a:r>
          </a:p>
          <a:p>
            <a:pPr marL="285750" lvl="0" indent="-285750">
              <a:buFont typeface="Arial" panose="020B0604020202020204" pitchFamily="34" charset="0"/>
              <a:buChar char="•"/>
            </a:pPr>
            <a:r>
              <a:rPr lang="de-DE" dirty="0"/>
              <a:t>Qualität</a:t>
            </a:r>
          </a:p>
          <a:p>
            <a:pPr marL="285750" lvl="0" indent="-285750">
              <a:buFont typeface="Arial" panose="020B0604020202020204" pitchFamily="34" charset="0"/>
              <a:buChar char="•"/>
            </a:pPr>
            <a:r>
              <a:rPr lang="de-DE" dirty="0"/>
              <a:t>Sicherheit</a:t>
            </a:r>
          </a:p>
          <a:p>
            <a:pPr marL="285750" lvl="0" indent="-285750">
              <a:buFont typeface="Arial" panose="020B0604020202020204" pitchFamily="34" charset="0"/>
              <a:buChar char="•"/>
            </a:pPr>
            <a:r>
              <a:rPr lang="de-DE" dirty="0"/>
              <a:t>Fachkräfte</a:t>
            </a:r>
          </a:p>
          <a:p>
            <a:pPr marL="285750" lvl="0" indent="-285750">
              <a:buFont typeface="Arial" panose="020B0604020202020204" pitchFamily="34" charset="0"/>
              <a:buChar char="•"/>
            </a:pPr>
            <a:r>
              <a:rPr lang="de-DE" dirty="0"/>
              <a:t>Wachstum</a:t>
            </a:r>
          </a:p>
          <a:p>
            <a:pPr marL="285750" lvl="0" indent="-285750">
              <a:buFont typeface="Arial" panose="020B0604020202020204" pitchFamily="34" charset="0"/>
              <a:buChar char="•"/>
            </a:pPr>
            <a:r>
              <a:rPr lang="de-DE" dirty="0"/>
              <a:t>Verbraucherschutz</a:t>
            </a:r>
          </a:p>
          <a:p>
            <a:pPr marL="285750" lvl="0" indent="-285750">
              <a:buFont typeface="Arial" panose="020B0604020202020204" pitchFamily="34" charset="0"/>
              <a:buChar char="•"/>
            </a:pPr>
            <a:r>
              <a:rPr lang="de-DE" dirty="0"/>
              <a:t>Tierschutz</a:t>
            </a:r>
          </a:p>
          <a:p>
            <a:br>
              <a:rPr lang="de-DE" dirty="0"/>
            </a:br>
            <a:r>
              <a:rPr lang="de-DE" dirty="0"/>
              <a:t>Die Einführung ist fachlich, wirtschaftlich und gesellschaftlich sinnvoll und notwendig.</a:t>
            </a:r>
          </a:p>
          <a:p>
            <a:pPr marL="285750" lvl="0" indent="-285750">
              <a:buFont typeface="Arial" panose="020B0604020202020204" pitchFamily="34" charset="0"/>
              <a:buChar char="•"/>
            </a:pPr>
            <a:endParaRPr lang="de-DE" dirty="0"/>
          </a:p>
        </p:txBody>
      </p:sp>
    </p:spTree>
    <p:extLst>
      <p:ext uri="{BB962C8B-B14F-4D97-AF65-F5344CB8AC3E}">
        <p14:creationId xmlns:p14="http://schemas.microsoft.com/office/powerpoint/2010/main" val="236176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9ECA7-3D51-C18F-84C9-6834A9C35C7A}"/>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6BF15D30-A436-701C-1B5B-07B5CF60AD24}"/>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E1A0B3D8-8CA0-981B-94E4-420DFD72B296}"/>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8359C66A-D1A6-AF2B-F412-0C7E9E570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954155E7-0C2E-F293-A4EE-3E64CC18CCA5}"/>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322C8E45-C474-18F9-23EB-D03383A1746D}"/>
              </a:ext>
            </a:extLst>
          </p:cNvPr>
          <p:cNvSpPr>
            <a:spLocks noGrp="1"/>
          </p:cNvSpPr>
          <p:nvPr>
            <p:ph type="sldNum" sz="quarter" idx="12"/>
          </p:nvPr>
        </p:nvSpPr>
        <p:spPr/>
        <p:txBody>
          <a:bodyPr/>
          <a:lstStyle/>
          <a:p>
            <a:fld id="{EE9C6F04-6F39-45E4-8B23-660BC91D209D}" type="slidenum">
              <a:rPr lang="de-DE" smtClean="0"/>
              <a:t>14</a:t>
            </a:fld>
            <a:endParaRPr lang="de-DE"/>
          </a:p>
        </p:txBody>
      </p:sp>
      <p:sp>
        <p:nvSpPr>
          <p:cNvPr id="10" name="Textfeld 9">
            <a:extLst>
              <a:ext uri="{FF2B5EF4-FFF2-40B4-BE49-F238E27FC236}">
                <a16:creationId xmlns:a16="http://schemas.microsoft.com/office/drawing/2014/main" id="{A606D2A6-9C7B-6F81-AE9B-0E2C54AC8FFD}"/>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Antrag</a:t>
            </a:r>
            <a:endParaRPr lang="de-DE" sz="2400" dirty="0">
              <a:latin typeface="+mj-lt"/>
            </a:endParaRPr>
          </a:p>
        </p:txBody>
      </p:sp>
      <p:sp>
        <p:nvSpPr>
          <p:cNvPr id="13" name="Textfeld 12">
            <a:extLst>
              <a:ext uri="{FF2B5EF4-FFF2-40B4-BE49-F238E27FC236}">
                <a16:creationId xmlns:a16="http://schemas.microsoft.com/office/drawing/2014/main" id="{D4436C9B-5929-D2DF-E3D8-539C49ADF98E}"/>
              </a:ext>
            </a:extLst>
          </p:cNvPr>
          <p:cNvSpPr txBox="1"/>
          <p:nvPr/>
        </p:nvSpPr>
        <p:spPr>
          <a:xfrm>
            <a:off x="741783" y="2337042"/>
            <a:ext cx="10970476" cy="2308324"/>
          </a:xfrm>
          <a:prstGeom prst="rect">
            <a:avLst/>
          </a:prstGeom>
          <a:noFill/>
        </p:spPr>
        <p:txBody>
          <a:bodyPr wrap="square" rtlCol="0">
            <a:spAutoFit/>
          </a:bodyPr>
          <a:lstStyle/>
          <a:p>
            <a:r>
              <a:rPr lang="de-DE" dirty="0"/>
              <a:t>Hiermit wird die </a:t>
            </a:r>
            <a:r>
              <a:rPr lang="de-DE" b="1" dirty="0"/>
              <a:t>Einleitung eines Neuordnungsverfahrens</a:t>
            </a:r>
            <a:br>
              <a:rPr lang="de-DE" b="1" dirty="0"/>
            </a:br>
            <a:r>
              <a:rPr lang="de-DE" dirty="0"/>
              <a:t>zur Schaffung des Ausbildungsberufs </a:t>
            </a:r>
            <a:r>
              <a:rPr lang="de-DE" b="1" dirty="0" err="1"/>
              <a:t>Hundefriseur:in</a:t>
            </a:r>
            <a:r>
              <a:rPr lang="de-DE" b="1" dirty="0"/>
              <a:t> / </a:t>
            </a:r>
            <a:r>
              <a:rPr lang="de-DE" b="1" dirty="0" err="1"/>
              <a:t>Groomer:in</a:t>
            </a:r>
            <a:r>
              <a:rPr lang="de-DE" dirty="0"/>
              <a:t> angeregt</a:t>
            </a:r>
            <a:br>
              <a:rPr lang="de-DE" dirty="0"/>
            </a:br>
            <a:r>
              <a:rPr lang="de-DE" dirty="0"/>
              <a:t>und die Prüfung durch das </a:t>
            </a:r>
            <a:r>
              <a:rPr lang="de-DE" b="1" dirty="0"/>
              <a:t>Bundesinstitut für Berufsbildung (BIBB)</a:t>
            </a:r>
            <a:br>
              <a:rPr lang="de-DE" b="1" dirty="0"/>
            </a:br>
            <a:r>
              <a:rPr lang="de-DE" dirty="0"/>
              <a:t>sowie die zuständigen Kammern beantragt.</a:t>
            </a:r>
            <a:br>
              <a:rPr lang="de-DE" dirty="0"/>
            </a:br>
            <a:br>
              <a:rPr lang="de-DE" dirty="0"/>
            </a:br>
            <a:r>
              <a:rPr lang="de-DE" dirty="0"/>
              <a:t>Das Bundesinstitut für Berufsbildung mit Sitz in Bonn ist eine bundesunmittelbare rechtsfähige Anstalt des öffentlichen Rechts und Einrichtung zur Erforschung und Weiterentwicklung der beruflichen Aus- und Weiterbildung.</a:t>
            </a:r>
          </a:p>
        </p:txBody>
      </p:sp>
    </p:spTree>
    <p:extLst>
      <p:ext uri="{BB962C8B-B14F-4D97-AF65-F5344CB8AC3E}">
        <p14:creationId xmlns:p14="http://schemas.microsoft.com/office/powerpoint/2010/main" val="3318431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6B3C0-50C8-8C82-CA5C-A438A36F34A5}"/>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4CFB1FAC-2CAE-65F3-E995-B979CBF2B630}"/>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7110992F-A132-BDF7-7902-32BE99E23E39}"/>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B43BD000-AAF6-F52B-310A-13AB5A07AE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D34B9C34-E784-7DB7-D4D3-4E68CFAEA2E3}"/>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6D98A623-687B-0B6A-A254-0A59E3E2F002}"/>
              </a:ext>
            </a:extLst>
          </p:cNvPr>
          <p:cNvSpPr>
            <a:spLocks noGrp="1"/>
          </p:cNvSpPr>
          <p:nvPr>
            <p:ph type="sldNum" sz="quarter" idx="12"/>
          </p:nvPr>
        </p:nvSpPr>
        <p:spPr/>
        <p:txBody>
          <a:bodyPr/>
          <a:lstStyle/>
          <a:p>
            <a:fld id="{EE9C6F04-6F39-45E4-8B23-660BC91D209D}" type="slidenum">
              <a:rPr lang="de-DE" smtClean="0"/>
              <a:t>15</a:t>
            </a:fld>
            <a:endParaRPr lang="de-DE"/>
          </a:p>
        </p:txBody>
      </p:sp>
      <p:sp>
        <p:nvSpPr>
          <p:cNvPr id="10" name="Textfeld 9">
            <a:extLst>
              <a:ext uri="{FF2B5EF4-FFF2-40B4-BE49-F238E27FC236}">
                <a16:creationId xmlns:a16="http://schemas.microsoft.com/office/drawing/2014/main" id="{B17DD87B-0CEC-635A-7A8C-CE66821A8A0D}"/>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Pressemitteilung</a:t>
            </a:r>
            <a:endParaRPr lang="de-DE" sz="2400" dirty="0">
              <a:latin typeface="+mj-lt"/>
            </a:endParaRPr>
          </a:p>
        </p:txBody>
      </p:sp>
      <p:sp>
        <p:nvSpPr>
          <p:cNvPr id="13" name="Textfeld 12">
            <a:extLst>
              <a:ext uri="{FF2B5EF4-FFF2-40B4-BE49-F238E27FC236}">
                <a16:creationId xmlns:a16="http://schemas.microsoft.com/office/drawing/2014/main" id="{2D38EF1E-1DB1-AA38-B27E-E4CBCF9F09B2}"/>
              </a:ext>
            </a:extLst>
          </p:cNvPr>
          <p:cNvSpPr txBox="1"/>
          <p:nvPr/>
        </p:nvSpPr>
        <p:spPr>
          <a:xfrm>
            <a:off x="741783" y="1660386"/>
            <a:ext cx="10970476" cy="2862322"/>
          </a:xfrm>
          <a:prstGeom prst="rect">
            <a:avLst/>
          </a:prstGeom>
          <a:noFill/>
        </p:spPr>
        <p:txBody>
          <a:bodyPr wrap="square" rtlCol="0">
            <a:spAutoFit/>
          </a:bodyPr>
          <a:lstStyle/>
          <a:p>
            <a:r>
              <a:rPr lang="de-DE" b="1" dirty="0"/>
              <a:t>Deutschland braucht einen staatlich anerkannten Ausbildungsberuf „</a:t>
            </a:r>
            <a:r>
              <a:rPr lang="de-DE" b="1" dirty="0" err="1"/>
              <a:t>Hundefriseur:in</a:t>
            </a:r>
            <a:r>
              <a:rPr lang="de-DE" b="1" dirty="0"/>
              <a:t> / </a:t>
            </a:r>
            <a:r>
              <a:rPr lang="de-DE" b="1" dirty="0" err="1"/>
              <a:t>Groomer:in</a:t>
            </a:r>
            <a:r>
              <a:rPr lang="de-DE" b="1" dirty="0"/>
              <a:t>“.</a:t>
            </a:r>
            <a:r>
              <a:rPr lang="de-DE" dirty="0"/>
              <a:t> </a:t>
            </a:r>
            <a:br>
              <a:rPr lang="de-DE" dirty="0"/>
            </a:br>
            <a:r>
              <a:rPr lang="de-DE" dirty="0"/>
              <a:t>Die Branche wächst rasant: Über </a:t>
            </a:r>
            <a:r>
              <a:rPr lang="de-DE" b="1" dirty="0"/>
              <a:t>10,6 Millionen Hunde</a:t>
            </a:r>
            <a:r>
              <a:rPr lang="de-DE" dirty="0"/>
              <a:t> leben in deutschen Haushalten, doch es gibt </a:t>
            </a:r>
            <a:r>
              <a:rPr lang="de-DE" b="1" dirty="0"/>
              <a:t>keine geregelte Ausbildung</a:t>
            </a:r>
            <a:r>
              <a:rPr lang="de-DE" dirty="0"/>
              <a:t>, keine Qualitätsstandards und einen bundesweiten Fachkräftemangel. </a:t>
            </a:r>
            <a:br>
              <a:rPr lang="de-DE" dirty="0"/>
            </a:br>
            <a:r>
              <a:rPr lang="de-DE" dirty="0"/>
              <a:t>Professionelles Grooming ist ein zentraler Bestandteil der Tiergesundheit – von Hautpflege über Verfilzungsprävention bis hin zu Hygiene und Tierschutz.</a:t>
            </a:r>
          </a:p>
          <a:p>
            <a:r>
              <a:rPr lang="de-DE" dirty="0"/>
              <a:t>Eine bundesweite Initiative aus Grooming-Akademien, Salons und Tierärzten fordert nun die Einführung eines offiziellen Ausbildungsberufs. </a:t>
            </a:r>
            <a:br>
              <a:rPr lang="de-DE" dirty="0"/>
            </a:br>
            <a:r>
              <a:rPr lang="de-DE" dirty="0"/>
              <a:t>Ziel ist es, </a:t>
            </a:r>
            <a:r>
              <a:rPr lang="de-DE" b="1" dirty="0"/>
              <a:t>einheitliche Standards</a:t>
            </a:r>
            <a:r>
              <a:rPr lang="de-DE" dirty="0"/>
              <a:t>, </a:t>
            </a:r>
            <a:r>
              <a:rPr lang="de-DE" b="1" dirty="0"/>
              <a:t>geprüfte Fachkräfte</a:t>
            </a:r>
            <a:r>
              <a:rPr lang="de-DE" dirty="0"/>
              <a:t> und </a:t>
            </a:r>
            <a:r>
              <a:rPr lang="de-DE" b="1" dirty="0"/>
              <a:t>mehr Tierschutz</a:t>
            </a:r>
            <a:r>
              <a:rPr lang="de-DE" dirty="0"/>
              <a:t> zu schaffen. </a:t>
            </a:r>
            <a:br>
              <a:rPr lang="de-DE" dirty="0"/>
            </a:br>
            <a:r>
              <a:rPr lang="de-DE" dirty="0"/>
              <a:t>Die Branche ist bereit, aktiv an einem Neuordnungsverfahren mitzuwirken und die Professionalisierung voranzutreiben.</a:t>
            </a:r>
          </a:p>
        </p:txBody>
      </p:sp>
    </p:spTree>
    <p:extLst>
      <p:ext uri="{BB962C8B-B14F-4D97-AF65-F5344CB8AC3E}">
        <p14:creationId xmlns:p14="http://schemas.microsoft.com/office/powerpoint/2010/main" val="3387835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3AD8F-2019-28CF-9843-998BF131ACB2}"/>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9E0E469D-2947-5340-386F-B9AA699D50CD}"/>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957F731A-E532-BA5B-6ABB-E759100FB387}"/>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65D214AE-E341-818F-0A34-B087B23698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5086A7CD-CA0B-6B86-3338-45AC54B176D3}"/>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FD9E8CCE-1BF8-8EB6-0383-E94888AE9742}"/>
              </a:ext>
            </a:extLst>
          </p:cNvPr>
          <p:cNvSpPr>
            <a:spLocks noGrp="1"/>
          </p:cNvSpPr>
          <p:nvPr>
            <p:ph type="sldNum" sz="quarter" idx="12"/>
          </p:nvPr>
        </p:nvSpPr>
        <p:spPr/>
        <p:txBody>
          <a:bodyPr/>
          <a:lstStyle/>
          <a:p>
            <a:fld id="{EE9C6F04-6F39-45E4-8B23-660BC91D209D}" type="slidenum">
              <a:rPr lang="de-DE" smtClean="0"/>
              <a:t>16</a:t>
            </a:fld>
            <a:endParaRPr lang="de-DE"/>
          </a:p>
        </p:txBody>
      </p:sp>
      <p:sp>
        <p:nvSpPr>
          <p:cNvPr id="10" name="Textfeld 9">
            <a:extLst>
              <a:ext uri="{FF2B5EF4-FFF2-40B4-BE49-F238E27FC236}">
                <a16:creationId xmlns:a16="http://schemas.microsoft.com/office/drawing/2014/main" id="{4E677198-4D34-0327-61E5-F1CF23078613}"/>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err="1"/>
              <a:t>Social</a:t>
            </a:r>
            <a:r>
              <a:rPr lang="de-DE" sz="2400" dirty="0"/>
              <a:t> Media</a:t>
            </a:r>
            <a:endParaRPr lang="de-DE" sz="2400" dirty="0">
              <a:latin typeface="+mj-lt"/>
            </a:endParaRPr>
          </a:p>
        </p:txBody>
      </p:sp>
      <p:sp>
        <p:nvSpPr>
          <p:cNvPr id="13" name="Textfeld 12">
            <a:extLst>
              <a:ext uri="{FF2B5EF4-FFF2-40B4-BE49-F238E27FC236}">
                <a16:creationId xmlns:a16="http://schemas.microsoft.com/office/drawing/2014/main" id="{49AA0832-B735-A924-0D21-AAAFB47E1089}"/>
              </a:ext>
            </a:extLst>
          </p:cNvPr>
          <p:cNvSpPr txBox="1"/>
          <p:nvPr/>
        </p:nvSpPr>
        <p:spPr>
          <a:xfrm>
            <a:off x="741783" y="1660386"/>
            <a:ext cx="10970476" cy="1754326"/>
          </a:xfrm>
          <a:prstGeom prst="rect">
            <a:avLst/>
          </a:prstGeom>
          <a:noFill/>
        </p:spPr>
        <p:txBody>
          <a:bodyPr wrap="square" rtlCol="0">
            <a:spAutoFit/>
          </a:bodyPr>
          <a:lstStyle/>
          <a:p>
            <a:r>
              <a:rPr lang="de-DE" b="1" dirty="0"/>
              <a:t>Deutschland braucht endlich eine offizielle Ausbildung für </a:t>
            </a:r>
            <a:r>
              <a:rPr lang="de-DE" b="1" dirty="0" err="1"/>
              <a:t>Hundefriseur:innen</a:t>
            </a:r>
            <a:r>
              <a:rPr lang="de-DE" b="1" dirty="0"/>
              <a:t>!</a:t>
            </a:r>
            <a:r>
              <a:rPr lang="de-DE" dirty="0"/>
              <a:t> </a:t>
            </a:r>
          </a:p>
          <a:p>
            <a:r>
              <a:rPr lang="de-DE" dirty="0"/>
              <a:t>Die Grooming-Branche wächst – aber es gibt </a:t>
            </a:r>
            <a:r>
              <a:rPr lang="de-DE" b="1" dirty="0"/>
              <a:t>keine staatlichen Standards</a:t>
            </a:r>
            <a:r>
              <a:rPr lang="de-DE" dirty="0"/>
              <a:t>, keine geregelte Ausbildung und viel zu wenige Fachkräfte. </a:t>
            </a:r>
          </a:p>
          <a:p>
            <a:r>
              <a:rPr lang="de-DE" dirty="0"/>
              <a:t>Dabei ist professionelle Fellpflege </a:t>
            </a:r>
            <a:r>
              <a:rPr lang="de-DE" b="1" dirty="0"/>
              <a:t>Tierschutz</a:t>
            </a:r>
            <a:r>
              <a:rPr lang="de-DE" dirty="0"/>
              <a:t>, </a:t>
            </a:r>
            <a:r>
              <a:rPr lang="de-DE" b="1" dirty="0"/>
              <a:t>Gesundheit</a:t>
            </a:r>
            <a:r>
              <a:rPr lang="de-DE" dirty="0"/>
              <a:t> und </a:t>
            </a:r>
            <a:r>
              <a:rPr lang="de-DE" b="1" dirty="0"/>
              <a:t>Wohlbefinden</a:t>
            </a:r>
            <a:r>
              <a:rPr lang="de-DE" dirty="0"/>
              <a:t>.</a:t>
            </a:r>
          </a:p>
          <a:p>
            <a:r>
              <a:rPr lang="de-DE" dirty="0"/>
              <a:t>Darum starten wir die Initiative für den </a:t>
            </a:r>
            <a:r>
              <a:rPr lang="de-DE" b="1" dirty="0"/>
              <a:t>Ausbildungsberuf „</a:t>
            </a:r>
            <a:r>
              <a:rPr lang="de-DE" b="1" dirty="0" err="1"/>
              <a:t>Hundefriseur:in</a:t>
            </a:r>
            <a:r>
              <a:rPr lang="de-DE" b="1" dirty="0"/>
              <a:t> / </a:t>
            </a:r>
            <a:r>
              <a:rPr lang="de-DE" b="1" dirty="0" err="1"/>
              <a:t>Groomer:in</a:t>
            </a:r>
            <a:r>
              <a:rPr lang="de-DE" b="1" dirty="0"/>
              <a:t>“</a:t>
            </a:r>
            <a:r>
              <a:rPr lang="de-DE" dirty="0"/>
              <a:t>. Für mehr Qualität. Für mehr Sicherheit. Für unsere Hunde. Für die Zukunft der Branche.</a:t>
            </a:r>
          </a:p>
        </p:txBody>
      </p:sp>
    </p:spTree>
    <p:extLst>
      <p:ext uri="{BB962C8B-B14F-4D97-AF65-F5344CB8AC3E}">
        <p14:creationId xmlns:p14="http://schemas.microsoft.com/office/powerpoint/2010/main" val="2633734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A4B09-E87C-D3F1-5B61-359BC8796C5F}"/>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060A1711-351B-65DA-DEA8-6482449373D4}"/>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934835C4-1FBF-959F-749B-DEE4AB7F15DB}"/>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C0F22C30-A8D0-9960-5BA6-9A6DDF6DD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3FD14D77-C609-4D66-8863-42068E3EB922}"/>
              </a:ext>
            </a:extLst>
          </p:cNvPr>
          <p:cNvSpPr>
            <a:spLocks noGrp="1"/>
          </p:cNvSpPr>
          <p:nvPr>
            <p:ph type="ftr" sz="quarter" idx="11"/>
          </p:nvPr>
        </p:nvSpPr>
        <p:spPr>
          <a:xfrm>
            <a:off x="4038600" y="6356350"/>
            <a:ext cx="4437888" cy="365125"/>
          </a:xfrm>
        </p:spPr>
        <p:txBody>
          <a:bodyPr/>
          <a:lstStyle/>
          <a:p>
            <a:r>
              <a:rPr lang="de-DE" dirty="0">
                <a:hlinkClick r:id="rId3"/>
              </a:rPr>
              <a:t>Quelle: Hundefriseur/in - BERUFENET | Bundesagentur für Arbeit</a:t>
            </a:r>
            <a:endParaRPr lang="de-DE" dirty="0"/>
          </a:p>
        </p:txBody>
      </p:sp>
      <p:sp>
        <p:nvSpPr>
          <p:cNvPr id="6" name="Foliennummernplatzhalter 5">
            <a:extLst>
              <a:ext uri="{FF2B5EF4-FFF2-40B4-BE49-F238E27FC236}">
                <a16:creationId xmlns:a16="http://schemas.microsoft.com/office/drawing/2014/main" id="{B54F5806-6A7A-CC40-18C9-999381B663C5}"/>
              </a:ext>
            </a:extLst>
          </p:cNvPr>
          <p:cNvSpPr>
            <a:spLocks noGrp="1"/>
          </p:cNvSpPr>
          <p:nvPr>
            <p:ph type="sldNum" sz="quarter" idx="12"/>
          </p:nvPr>
        </p:nvSpPr>
        <p:spPr/>
        <p:txBody>
          <a:bodyPr/>
          <a:lstStyle/>
          <a:p>
            <a:fld id="{EE9C6F04-6F39-45E4-8B23-660BC91D209D}" type="slidenum">
              <a:rPr lang="de-DE" smtClean="0"/>
              <a:t>17</a:t>
            </a:fld>
            <a:endParaRPr lang="de-DE"/>
          </a:p>
        </p:txBody>
      </p:sp>
      <p:sp>
        <p:nvSpPr>
          <p:cNvPr id="10" name="Textfeld 9">
            <a:extLst>
              <a:ext uri="{FF2B5EF4-FFF2-40B4-BE49-F238E27FC236}">
                <a16:creationId xmlns:a16="http://schemas.microsoft.com/office/drawing/2014/main" id="{701501A2-D94B-E3B8-C190-B76A4D6DC645}"/>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„Berufsbild“ im </a:t>
            </a:r>
            <a:r>
              <a:rPr lang="de-DE" sz="2400" dirty="0" err="1"/>
              <a:t>Berufenet</a:t>
            </a:r>
            <a:r>
              <a:rPr lang="de-DE" sz="2400" dirty="0"/>
              <a:t> der Arbeitsagentur</a:t>
            </a:r>
            <a:endParaRPr lang="de-DE" sz="2400" dirty="0">
              <a:latin typeface="+mj-lt"/>
            </a:endParaRPr>
          </a:p>
        </p:txBody>
      </p:sp>
      <p:sp>
        <p:nvSpPr>
          <p:cNvPr id="13" name="Textfeld 12">
            <a:extLst>
              <a:ext uri="{FF2B5EF4-FFF2-40B4-BE49-F238E27FC236}">
                <a16:creationId xmlns:a16="http://schemas.microsoft.com/office/drawing/2014/main" id="{3619A756-A799-E98F-52C1-508A93603454}"/>
              </a:ext>
            </a:extLst>
          </p:cNvPr>
          <p:cNvSpPr txBox="1"/>
          <p:nvPr/>
        </p:nvSpPr>
        <p:spPr>
          <a:xfrm>
            <a:off x="741783" y="1660386"/>
            <a:ext cx="10970476" cy="3139321"/>
          </a:xfrm>
          <a:prstGeom prst="rect">
            <a:avLst/>
          </a:prstGeom>
          <a:noFill/>
        </p:spPr>
        <p:txBody>
          <a:bodyPr wrap="square" rtlCol="0">
            <a:spAutoFit/>
          </a:bodyPr>
          <a:lstStyle/>
          <a:p>
            <a:r>
              <a:rPr lang="de-DE" dirty="0"/>
              <a:t>Hundefriseure und -friseurinnen informieren Hundehalter und -</a:t>
            </a:r>
            <a:r>
              <a:rPr lang="de-DE" dirty="0" err="1"/>
              <a:t>halterinnen</a:t>
            </a:r>
            <a:r>
              <a:rPr lang="de-DE" dirty="0"/>
              <a:t> über die angemessene Fellpflege der jeweiligen Hunderasse und ermitteln individuelle Wünsche und Vorlieben. </a:t>
            </a:r>
            <a:br>
              <a:rPr lang="de-DE" dirty="0"/>
            </a:br>
            <a:br>
              <a:rPr lang="de-DE" dirty="0"/>
            </a:br>
            <a:r>
              <a:rPr lang="de-DE" dirty="0"/>
              <a:t>Zunächst waschen sie die Hunde sorgfältig. Danach kämmen, bürsten, schneiden, trimmen oder scheren sie ihr Fell. </a:t>
            </a:r>
            <a:br>
              <a:rPr lang="de-DE" dirty="0"/>
            </a:br>
            <a:br>
              <a:rPr lang="de-DE" dirty="0"/>
            </a:br>
            <a:r>
              <a:rPr lang="de-DE" dirty="0"/>
              <a:t>Sie kontrollieren die Tiere auf Verletzungen und führen ggf. kleinere Behandlungen durch. </a:t>
            </a:r>
            <a:br>
              <a:rPr lang="de-DE" dirty="0"/>
            </a:br>
            <a:br>
              <a:rPr lang="de-DE" dirty="0"/>
            </a:br>
            <a:r>
              <a:rPr lang="de-DE" dirty="0"/>
              <a:t>Sie beraten auch in Fragen der Hundehaltung und -pflege. Wenn sie eine Krankheit, Mangelerscheinung oder nicht artgerechte Behandlung bei einem Tier vermuten, informieren sie die Halter bzw. Halterinnen und zeigen Handlungsmöglichkeiten auf.</a:t>
            </a:r>
          </a:p>
        </p:txBody>
      </p:sp>
    </p:spTree>
    <p:extLst>
      <p:ext uri="{BB962C8B-B14F-4D97-AF65-F5344CB8AC3E}">
        <p14:creationId xmlns:p14="http://schemas.microsoft.com/office/powerpoint/2010/main" val="2023134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AFF28-69EA-00A0-59F2-D2FB00BEFDD9}"/>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94443666-A789-D04F-F24C-3B9998F51998}"/>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E5D5AF18-0262-0079-D3C2-86B66C67F943}"/>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19370F9C-791F-4083-F8F8-274B9D2D88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C4389B3B-D87E-9B9B-3B8F-2FC8D5CEDC29}"/>
              </a:ext>
            </a:extLst>
          </p:cNvPr>
          <p:cNvSpPr>
            <a:spLocks noGrp="1"/>
          </p:cNvSpPr>
          <p:nvPr>
            <p:ph type="ftr" sz="quarter" idx="11"/>
          </p:nvPr>
        </p:nvSpPr>
        <p:spPr>
          <a:xfrm>
            <a:off x="4038600" y="6356350"/>
            <a:ext cx="4437888" cy="365125"/>
          </a:xfrm>
        </p:spPr>
        <p:txBody>
          <a:bodyPr/>
          <a:lstStyle/>
          <a:p>
            <a:r>
              <a:rPr lang="de-DE" dirty="0">
                <a:hlinkClick r:id="rId3"/>
              </a:rPr>
              <a:t>Quelle: Hundefriseur/in - BERUFENET | Bundesagentur für Arbeit</a:t>
            </a:r>
            <a:endParaRPr lang="de-DE" dirty="0"/>
          </a:p>
        </p:txBody>
      </p:sp>
      <p:sp>
        <p:nvSpPr>
          <p:cNvPr id="6" name="Foliennummernplatzhalter 5">
            <a:extLst>
              <a:ext uri="{FF2B5EF4-FFF2-40B4-BE49-F238E27FC236}">
                <a16:creationId xmlns:a16="http://schemas.microsoft.com/office/drawing/2014/main" id="{E74D60BC-BFD4-31E9-1332-6ABF26D7D80B}"/>
              </a:ext>
            </a:extLst>
          </p:cNvPr>
          <p:cNvSpPr>
            <a:spLocks noGrp="1"/>
          </p:cNvSpPr>
          <p:nvPr>
            <p:ph type="sldNum" sz="quarter" idx="12"/>
          </p:nvPr>
        </p:nvSpPr>
        <p:spPr/>
        <p:txBody>
          <a:bodyPr/>
          <a:lstStyle/>
          <a:p>
            <a:fld id="{EE9C6F04-6F39-45E4-8B23-660BC91D209D}" type="slidenum">
              <a:rPr lang="de-DE" smtClean="0"/>
              <a:t>18</a:t>
            </a:fld>
            <a:endParaRPr lang="de-DE"/>
          </a:p>
        </p:txBody>
      </p:sp>
      <p:sp>
        <p:nvSpPr>
          <p:cNvPr id="10" name="Textfeld 9">
            <a:extLst>
              <a:ext uri="{FF2B5EF4-FFF2-40B4-BE49-F238E27FC236}">
                <a16:creationId xmlns:a16="http://schemas.microsoft.com/office/drawing/2014/main" id="{C9449844-64AE-3504-612D-16F6F333EC86}"/>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„Berufsbild“ im </a:t>
            </a:r>
            <a:r>
              <a:rPr lang="de-DE" sz="2400" dirty="0" err="1"/>
              <a:t>Berufenet</a:t>
            </a:r>
            <a:r>
              <a:rPr lang="de-DE" sz="2400" dirty="0"/>
              <a:t> der Arbeitsagentur</a:t>
            </a:r>
          </a:p>
        </p:txBody>
      </p:sp>
      <p:sp>
        <p:nvSpPr>
          <p:cNvPr id="13" name="Textfeld 12">
            <a:extLst>
              <a:ext uri="{FF2B5EF4-FFF2-40B4-BE49-F238E27FC236}">
                <a16:creationId xmlns:a16="http://schemas.microsoft.com/office/drawing/2014/main" id="{275C3A79-52DD-D31B-4EC3-CCF2E45C15CA}"/>
              </a:ext>
            </a:extLst>
          </p:cNvPr>
          <p:cNvSpPr txBox="1"/>
          <p:nvPr/>
        </p:nvSpPr>
        <p:spPr>
          <a:xfrm>
            <a:off x="741783" y="1660386"/>
            <a:ext cx="10970476" cy="3970318"/>
          </a:xfrm>
          <a:prstGeom prst="rect">
            <a:avLst/>
          </a:prstGeom>
          <a:noFill/>
        </p:spPr>
        <p:txBody>
          <a:bodyPr wrap="square" rtlCol="0">
            <a:spAutoFit/>
          </a:bodyPr>
          <a:lstStyle/>
          <a:p>
            <a:r>
              <a:rPr lang="de-DE" b="1" dirty="0"/>
              <a:t>Arbeitssituation</a:t>
            </a:r>
            <a:br>
              <a:rPr lang="de-DE" b="1" dirty="0"/>
            </a:br>
            <a:endParaRPr lang="de-DE" b="1" dirty="0"/>
          </a:p>
          <a:p>
            <a:r>
              <a:rPr lang="de-DE" dirty="0"/>
              <a:t>Hundefriseure und Hundefriseurinnen setzen Kämme, Scheren und Trimmapparate für die Fellpflege ein, beim Baden der Tiere verwenden sie auf Hundefell abgestimmtes Shampoo. Meist sind sie in den Behandlungsräumen des Hundesalons tätig, teilweise pflegen sie den Hund direkt beim Kunden. Unregelmäßige Arbeitszeiten sind möglich, da sie sich flexibel auf die Terminwünsche der Hundebesitzer einstellen.</a:t>
            </a:r>
            <a:br>
              <a:rPr lang="de-DE" dirty="0"/>
            </a:br>
            <a:endParaRPr lang="de-DE" dirty="0"/>
          </a:p>
          <a:p>
            <a:r>
              <a:rPr lang="de-DE" dirty="0"/>
              <a:t>Hundefriseure und Hundefriseurinnen sind oft selbstständig im eigenen Hundesalon tätig. Sie arbeiten viel im Stehen. Körpereinsatz ist erforderlich, um auch größere Hunde heben zu können. Mit den Tieren gehen sie geduldig und feinfühlig um, wissen sich aber auch gegenüber widerspenstigen Hunden durchzusetzen. Verantwortungsbewusst und umsichtig setzen sie z.B. Chemikalien gegen Flöhe ein. Wenn sie Hundehalter bezüglich Nahrung, Haltung und Frisur des Tieres beraten, treten sie kompetent auf und gehen auf die Wünsche der Hundebesitzer ein.</a:t>
            </a:r>
          </a:p>
        </p:txBody>
      </p:sp>
    </p:spTree>
    <p:extLst>
      <p:ext uri="{BB962C8B-B14F-4D97-AF65-F5344CB8AC3E}">
        <p14:creationId xmlns:p14="http://schemas.microsoft.com/office/powerpoint/2010/main" val="1233259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11405-C1EC-8326-8B8E-69BFB9DDFC88}"/>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9DB3DB19-0451-832D-1C65-33C1FBEC4731}"/>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EE1B6590-9191-6901-2A0A-A0BFE7659A73}"/>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BCA71685-CAD9-AEA5-57FD-7DA6CB95F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63F8535C-788F-BAB4-CE10-70EB9F1F3B6D}"/>
              </a:ext>
            </a:extLst>
          </p:cNvPr>
          <p:cNvSpPr>
            <a:spLocks noGrp="1"/>
          </p:cNvSpPr>
          <p:nvPr>
            <p:ph type="ftr" sz="quarter" idx="11"/>
          </p:nvPr>
        </p:nvSpPr>
        <p:spPr>
          <a:xfrm>
            <a:off x="4038600" y="6356350"/>
            <a:ext cx="4437888" cy="365125"/>
          </a:xfrm>
        </p:spPr>
        <p:txBody>
          <a:bodyPr/>
          <a:lstStyle/>
          <a:p>
            <a:r>
              <a:rPr lang="de-DE" dirty="0">
                <a:hlinkClick r:id="rId3"/>
              </a:rPr>
              <a:t>Quelle: Hundefriseur/in - BERUFENET | Bundesagentur für Arbeit</a:t>
            </a:r>
            <a:endParaRPr lang="de-DE" dirty="0"/>
          </a:p>
        </p:txBody>
      </p:sp>
      <p:sp>
        <p:nvSpPr>
          <p:cNvPr id="6" name="Foliennummernplatzhalter 5">
            <a:extLst>
              <a:ext uri="{FF2B5EF4-FFF2-40B4-BE49-F238E27FC236}">
                <a16:creationId xmlns:a16="http://schemas.microsoft.com/office/drawing/2014/main" id="{A02E5C3C-8BD3-EE79-789F-B7059098F7CD}"/>
              </a:ext>
            </a:extLst>
          </p:cNvPr>
          <p:cNvSpPr>
            <a:spLocks noGrp="1"/>
          </p:cNvSpPr>
          <p:nvPr>
            <p:ph type="sldNum" sz="quarter" idx="12"/>
          </p:nvPr>
        </p:nvSpPr>
        <p:spPr/>
        <p:txBody>
          <a:bodyPr/>
          <a:lstStyle/>
          <a:p>
            <a:fld id="{EE9C6F04-6F39-45E4-8B23-660BC91D209D}" type="slidenum">
              <a:rPr lang="de-DE" smtClean="0"/>
              <a:t>19</a:t>
            </a:fld>
            <a:endParaRPr lang="de-DE"/>
          </a:p>
        </p:txBody>
      </p:sp>
      <p:sp>
        <p:nvSpPr>
          <p:cNvPr id="10" name="Textfeld 9">
            <a:extLst>
              <a:ext uri="{FF2B5EF4-FFF2-40B4-BE49-F238E27FC236}">
                <a16:creationId xmlns:a16="http://schemas.microsoft.com/office/drawing/2014/main" id="{FC5E122B-CE17-AA54-8107-37B273705E81}"/>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„Berufsbild“ im </a:t>
            </a:r>
            <a:r>
              <a:rPr lang="de-DE" sz="2400" dirty="0" err="1"/>
              <a:t>Berufenet</a:t>
            </a:r>
            <a:r>
              <a:rPr lang="de-DE" sz="2400" dirty="0"/>
              <a:t> der Arbeitsagentur</a:t>
            </a:r>
          </a:p>
        </p:txBody>
      </p:sp>
      <p:sp>
        <p:nvSpPr>
          <p:cNvPr id="13" name="Textfeld 12">
            <a:extLst>
              <a:ext uri="{FF2B5EF4-FFF2-40B4-BE49-F238E27FC236}">
                <a16:creationId xmlns:a16="http://schemas.microsoft.com/office/drawing/2014/main" id="{CB78C887-9123-ADD5-A9C6-9DDD435FEC04}"/>
              </a:ext>
            </a:extLst>
          </p:cNvPr>
          <p:cNvSpPr txBox="1"/>
          <p:nvPr/>
        </p:nvSpPr>
        <p:spPr>
          <a:xfrm>
            <a:off x="741783" y="1660386"/>
            <a:ext cx="10970476" cy="3970318"/>
          </a:xfrm>
          <a:prstGeom prst="rect">
            <a:avLst/>
          </a:prstGeom>
          <a:noFill/>
        </p:spPr>
        <p:txBody>
          <a:bodyPr wrap="square" rtlCol="0">
            <a:spAutoFit/>
          </a:bodyPr>
          <a:lstStyle/>
          <a:p>
            <a:r>
              <a:rPr lang="de-DE" b="1" dirty="0"/>
              <a:t>Arbeitsbedingungen im Einzelnen</a:t>
            </a:r>
          </a:p>
          <a:p>
            <a:pPr marL="285750" lvl="0" indent="-285750">
              <a:buFont typeface="Arial" panose="020B0604020202020204" pitchFamily="34" charset="0"/>
              <a:buChar char="•"/>
            </a:pPr>
            <a:r>
              <a:rPr lang="de-DE" dirty="0"/>
              <a:t>Handarbeit (z.B. Hunde kämmen und scheren)</a:t>
            </a:r>
          </a:p>
          <a:p>
            <a:pPr marL="285750" lvl="0" indent="-285750">
              <a:buFont typeface="Arial" panose="020B0604020202020204" pitchFamily="34" charset="0"/>
              <a:buChar char="•"/>
            </a:pPr>
            <a:r>
              <a:rPr lang="de-DE" dirty="0"/>
              <a:t>Umgang mit Chemikalien (z.B. Sprays in der Parasitenbekämpfung)</a:t>
            </a:r>
          </a:p>
          <a:p>
            <a:pPr marL="285750" lvl="0" indent="-285750">
              <a:buFont typeface="Arial" panose="020B0604020202020204" pitchFamily="34" charset="0"/>
              <a:buChar char="•"/>
            </a:pPr>
            <a:r>
              <a:rPr lang="de-DE" dirty="0"/>
              <a:t>enger Körperkontakt mit Tieren (bei Fellschnitt und -frisur)</a:t>
            </a:r>
          </a:p>
          <a:p>
            <a:pPr marL="285750" lvl="0" indent="-285750">
              <a:buFont typeface="Arial" panose="020B0604020202020204" pitchFamily="34" charset="0"/>
              <a:buChar char="•"/>
            </a:pPr>
            <a:r>
              <a:rPr lang="de-DE" dirty="0"/>
              <a:t>Kundenkontakt (z.B. Kundschaft in Fragen der Hundehaltung und -pflege beraten und Hundeartikel verkaufen)</a:t>
            </a:r>
          </a:p>
          <a:p>
            <a:r>
              <a:rPr lang="de-DE" dirty="0"/>
              <a:t>schweres Heben und Tragen (z.B. große Hunde heben oder festhalten)</a:t>
            </a:r>
            <a:br>
              <a:rPr lang="de-DE" dirty="0"/>
            </a:br>
            <a:br>
              <a:rPr lang="de-DE" dirty="0"/>
            </a:br>
            <a:r>
              <a:rPr lang="de-DE" b="1" dirty="0"/>
              <a:t>Arbeitsgegenstände/Arbeitsmittel</a:t>
            </a:r>
          </a:p>
          <a:p>
            <a:pPr marL="285750" indent="-285750">
              <a:buFont typeface="Arial" panose="020B0604020202020204" pitchFamily="34" charset="0"/>
              <a:buChar char="•"/>
            </a:pPr>
            <a:r>
              <a:rPr lang="de-DE" dirty="0"/>
              <a:t>Tiere, z.B.: Hunde verschiedener Rassen</a:t>
            </a:r>
          </a:p>
          <a:p>
            <a:pPr marL="285750" indent="-285750">
              <a:buFont typeface="Arial" panose="020B0604020202020204" pitchFamily="34" charset="0"/>
              <a:buChar char="•"/>
            </a:pPr>
            <a:r>
              <a:rPr lang="de-DE" dirty="0"/>
              <a:t>Geräte, Hilfsmittel und Zubehör, z.B.: Trimmapparate, Föne, Trimm- und Schertische, Hundebadewannen, Kämme, Scheren, Shampoos, Sprays</a:t>
            </a:r>
          </a:p>
          <a:p>
            <a:pPr marL="285750" indent="-285750">
              <a:buFont typeface="Arial" panose="020B0604020202020204" pitchFamily="34" charset="0"/>
              <a:buChar char="•"/>
            </a:pPr>
            <a:r>
              <a:rPr lang="de-DE" dirty="0"/>
              <a:t>Waren, z.B.: Pflegemittel für Fell und Pfoten, Halsbänder, Leinen, Spielzeug</a:t>
            </a:r>
          </a:p>
          <a:p>
            <a:pPr marL="285750" lvl="0" indent="-285750">
              <a:buFont typeface="Arial" panose="020B0604020202020204" pitchFamily="34" charset="0"/>
              <a:buChar char="•"/>
            </a:pPr>
            <a:endParaRPr lang="de-DE" dirty="0"/>
          </a:p>
        </p:txBody>
      </p:sp>
    </p:spTree>
    <p:extLst>
      <p:ext uri="{BB962C8B-B14F-4D97-AF65-F5344CB8AC3E}">
        <p14:creationId xmlns:p14="http://schemas.microsoft.com/office/powerpoint/2010/main" val="628837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BC16B-BFC1-153D-79F6-57B6497B60D8}"/>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A8ACE88F-6A3D-33FE-3C81-AF8E9B19B698}"/>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419B6074-2856-B6C7-6DF7-CC0B5E4EF7DA}"/>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956A5D73-6A40-65DF-E023-DF38D09C88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015D8A4A-98CF-CAC9-26A6-247E5A571167}"/>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AC4F84E7-E2F8-FAFB-F00D-4C4CBA8FF112}"/>
              </a:ext>
            </a:extLst>
          </p:cNvPr>
          <p:cNvSpPr>
            <a:spLocks noGrp="1"/>
          </p:cNvSpPr>
          <p:nvPr>
            <p:ph type="sldNum" sz="quarter" idx="12"/>
          </p:nvPr>
        </p:nvSpPr>
        <p:spPr/>
        <p:txBody>
          <a:bodyPr/>
          <a:lstStyle/>
          <a:p>
            <a:fld id="{EE9C6F04-6F39-45E4-8B23-660BC91D209D}" type="slidenum">
              <a:rPr lang="de-DE" smtClean="0"/>
              <a:t>2</a:t>
            </a:fld>
            <a:endParaRPr lang="de-DE"/>
          </a:p>
        </p:txBody>
      </p:sp>
      <p:sp>
        <p:nvSpPr>
          <p:cNvPr id="10" name="Textfeld 9">
            <a:extLst>
              <a:ext uri="{FF2B5EF4-FFF2-40B4-BE49-F238E27FC236}">
                <a16:creationId xmlns:a16="http://schemas.microsoft.com/office/drawing/2014/main" id="{7F8B890F-3E5F-EB26-A1F5-0CBA188D5D9B}"/>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latin typeface="+mj-lt"/>
              </a:rPr>
              <a:t>Ausgangslage und Zielsetzung</a:t>
            </a:r>
            <a:endParaRPr lang="de-DE" dirty="0">
              <a:latin typeface="+mj-lt"/>
            </a:endParaRPr>
          </a:p>
        </p:txBody>
      </p:sp>
      <p:sp>
        <p:nvSpPr>
          <p:cNvPr id="13" name="Textfeld 12">
            <a:extLst>
              <a:ext uri="{FF2B5EF4-FFF2-40B4-BE49-F238E27FC236}">
                <a16:creationId xmlns:a16="http://schemas.microsoft.com/office/drawing/2014/main" id="{CDF52D0F-ED30-8525-737B-B404ECB4FCFF}"/>
              </a:ext>
            </a:extLst>
          </p:cNvPr>
          <p:cNvSpPr txBox="1"/>
          <p:nvPr/>
        </p:nvSpPr>
        <p:spPr>
          <a:xfrm>
            <a:off x="877664" y="2346249"/>
            <a:ext cx="10970476" cy="1754326"/>
          </a:xfrm>
          <a:prstGeom prst="rect">
            <a:avLst/>
          </a:prstGeom>
          <a:noFill/>
        </p:spPr>
        <p:txBody>
          <a:bodyPr wrap="square" rtlCol="0">
            <a:spAutoFit/>
          </a:bodyPr>
          <a:lstStyle/>
          <a:p>
            <a:r>
              <a:rPr lang="de-DE" dirty="0"/>
              <a:t>Der Beruf </a:t>
            </a:r>
            <a:r>
              <a:rPr lang="de-DE" b="1" dirty="0" err="1"/>
              <a:t>Hundefriseur:in</a:t>
            </a:r>
            <a:r>
              <a:rPr lang="de-DE" b="1" dirty="0"/>
              <a:t> / </a:t>
            </a:r>
            <a:r>
              <a:rPr lang="de-DE" b="1" dirty="0" err="1"/>
              <a:t>Groomer:in</a:t>
            </a:r>
            <a:r>
              <a:rPr lang="de-DE" dirty="0"/>
              <a:t> ist in Deutschland ein </a:t>
            </a:r>
            <a:r>
              <a:rPr lang="de-DE" b="1" dirty="0"/>
              <a:t>nicht geregelter Beruf</a:t>
            </a:r>
            <a:r>
              <a:rPr lang="de-DE" dirty="0"/>
              <a:t> ohne staatlich definierte Ausbildungsordnung. Trotz hoher Nachfrage und wachsender Branche existieren keine einheitlichen Qualitätsstandards, keine geregelten Prüfungen und keine rechtlich abgesicherte Qualifikation.</a:t>
            </a:r>
            <a:br>
              <a:rPr lang="de-DE" dirty="0"/>
            </a:br>
            <a:endParaRPr lang="de-DE" dirty="0"/>
          </a:p>
          <a:p>
            <a:r>
              <a:rPr lang="de-DE" dirty="0"/>
              <a:t>Ziel dieses Bedarfspapiers ist es, die </a:t>
            </a:r>
            <a:r>
              <a:rPr lang="de-DE" b="1" dirty="0"/>
              <a:t>Einführung eines staatlich anerkannten Ausbildungsberufs</a:t>
            </a:r>
            <a:r>
              <a:rPr lang="de-DE" dirty="0"/>
              <a:t> zu begründen und den strukturellen, wirtschaftlichen und tierschutzrelevanten Bedarf nachzuweisen.</a:t>
            </a:r>
          </a:p>
        </p:txBody>
      </p:sp>
    </p:spTree>
    <p:extLst>
      <p:ext uri="{BB962C8B-B14F-4D97-AF65-F5344CB8AC3E}">
        <p14:creationId xmlns:p14="http://schemas.microsoft.com/office/powerpoint/2010/main" val="1422275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221E6-DE9E-A585-4D20-087B5AB8C134}"/>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2F8E643F-1D4A-0783-17BE-7A07C0869E4C}"/>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64E50CB7-E689-1B6A-7005-2F35ADC2AC9E}"/>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D64C5EA2-E4ED-65A8-8135-200F905DF3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7832FA8E-4F72-5891-1B5B-EE1D8EBFFB3D}"/>
              </a:ext>
            </a:extLst>
          </p:cNvPr>
          <p:cNvSpPr>
            <a:spLocks noGrp="1"/>
          </p:cNvSpPr>
          <p:nvPr>
            <p:ph type="ftr" sz="quarter" idx="11"/>
          </p:nvPr>
        </p:nvSpPr>
        <p:spPr>
          <a:xfrm>
            <a:off x="4038600" y="6356350"/>
            <a:ext cx="4437888" cy="365125"/>
          </a:xfrm>
        </p:spPr>
        <p:txBody>
          <a:bodyPr/>
          <a:lstStyle/>
          <a:p>
            <a:r>
              <a:rPr lang="de-DE" dirty="0">
                <a:hlinkClick r:id="rId3"/>
              </a:rPr>
              <a:t>Quelle: Hundefriseur/in - BERUFENET | Bundesagentur für Arbeit</a:t>
            </a:r>
            <a:endParaRPr lang="de-DE" dirty="0"/>
          </a:p>
        </p:txBody>
      </p:sp>
      <p:sp>
        <p:nvSpPr>
          <p:cNvPr id="6" name="Foliennummernplatzhalter 5">
            <a:extLst>
              <a:ext uri="{FF2B5EF4-FFF2-40B4-BE49-F238E27FC236}">
                <a16:creationId xmlns:a16="http://schemas.microsoft.com/office/drawing/2014/main" id="{D9E27759-9F96-DB24-8995-B09CB89831F8}"/>
              </a:ext>
            </a:extLst>
          </p:cNvPr>
          <p:cNvSpPr>
            <a:spLocks noGrp="1"/>
          </p:cNvSpPr>
          <p:nvPr>
            <p:ph type="sldNum" sz="quarter" idx="12"/>
          </p:nvPr>
        </p:nvSpPr>
        <p:spPr/>
        <p:txBody>
          <a:bodyPr/>
          <a:lstStyle/>
          <a:p>
            <a:fld id="{EE9C6F04-6F39-45E4-8B23-660BC91D209D}" type="slidenum">
              <a:rPr lang="de-DE" smtClean="0"/>
              <a:t>20</a:t>
            </a:fld>
            <a:endParaRPr lang="de-DE"/>
          </a:p>
        </p:txBody>
      </p:sp>
      <p:sp>
        <p:nvSpPr>
          <p:cNvPr id="10" name="Textfeld 9">
            <a:extLst>
              <a:ext uri="{FF2B5EF4-FFF2-40B4-BE49-F238E27FC236}">
                <a16:creationId xmlns:a16="http://schemas.microsoft.com/office/drawing/2014/main" id="{8846BF96-75D4-8AD6-4435-DC34197AEBA8}"/>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„Berufsbild“ im </a:t>
            </a:r>
            <a:r>
              <a:rPr lang="de-DE" sz="2400" dirty="0" err="1"/>
              <a:t>Berufenet</a:t>
            </a:r>
            <a:r>
              <a:rPr lang="de-DE" sz="2400" dirty="0"/>
              <a:t> der Arbeitsagentur</a:t>
            </a:r>
          </a:p>
        </p:txBody>
      </p:sp>
      <p:sp>
        <p:nvSpPr>
          <p:cNvPr id="13" name="Textfeld 12">
            <a:extLst>
              <a:ext uri="{FF2B5EF4-FFF2-40B4-BE49-F238E27FC236}">
                <a16:creationId xmlns:a16="http://schemas.microsoft.com/office/drawing/2014/main" id="{0E0BD05D-90F1-8A22-B93C-ECAB34F8BBC0}"/>
              </a:ext>
            </a:extLst>
          </p:cNvPr>
          <p:cNvSpPr txBox="1"/>
          <p:nvPr/>
        </p:nvSpPr>
        <p:spPr>
          <a:xfrm>
            <a:off x="741783" y="1660386"/>
            <a:ext cx="10970476" cy="3693319"/>
          </a:xfrm>
          <a:prstGeom prst="rect">
            <a:avLst/>
          </a:prstGeom>
          <a:noFill/>
        </p:spPr>
        <p:txBody>
          <a:bodyPr wrap="square" rtlCol="0">
            <a:spAutoFit/>
          </a:bodyPr>
          <a:lstStyle/>
          <a:p>
            <a:r>
              <a:rPr lang="de-DE" b="1" dirty="0"/>
              <a:t>Kompetenzen</a:t>
            </a:r>
            <a:br>
              <a:rPr lang="de-DE" b="1" dirty="0"/>
            </a:br>
            <a:endParaRPr lang="de-DE" b="1" dirty="0"/>
          </a:p>
          <a:p>
            <a:r>
              <a:rPr lang="de-DE" b="1" dirty="0"/>
              <a:t>Kernkompetenzen:</a:t>
            </a:r>
          </a:p>
          <a:p>
            <a:pPr marL="285750" lvl="0" indent="-285750">
              <a:buFont typeface="Arial" panose="020B0604020202020204" pitchFamily="34" charset="0"/>
              <a:buChar char="•"/>
            </a:pPr>
            <a:r>
              <a:rPr lang="de-DE" dirty="0"/>
              <a:t>Frisieren (Tierpflege)</a:t>
            </a:r>
          </a:p>
          <a:p>
            <a:pPr marL="285750" lvl="0" indent="-285750">
              <a:buFont typeface="Arial" panose="020B0604020202020204" pitchFamily="34" charset="0"/>
              <a:buChar char="•"/>
            </a:pPr>
            <a:r>
              <a:rPr lang="de-DE" dirty="0"/>
              <a:t>Hundepflege</a:t>
            </a:r>
          </a:p>
          <a:p>
            <a:pPr marL="285750" lvl="0" indent="-285750">
              <a:buFont typeface="Arial" panose="020B0604020202020204" pitchFamily="34" charset="0"/>
              <a:buChar char="•"/>
            </a:pPr>
            <a:r>
              <a:rPr lang="de-DE" dirty="0"/>
              <a:t>Scheren</a:t>
            </a:r>
          </a:p>
          <a:p>
            <a:pPr marL="285750" lvl="0" indent="-285750">
              <a:buFont typeface="Arial" panose="020B0604020202020204" pitchFamily="34" charset="0"/>
              <a:buChar char="•"/>
            </a:pPr>
            <a:r>
              <a:rPr lang="de-DE" dirty="0"/>
              <a:t>Trimmen</a:t>
            </a:r>
          </a:p>
          <a:p>
            <a:br>
              <a:rPr lang="de-DE" b="1" dirty="0"/>
            </a:br>
            <a:r>
              <a:rPr lang="de-DE" b="1" dirty="0"/>
              <a:t>Weitere Kompetenzen:</a:t>
            </a:r>
          </a:p>
          <a:p>
            <a:pPr marL="285750" lvl="0" indent="-285750">
              <a:buFont typeface="Arial" panose="020B0604020202020204" pitchFamily="34" charset="0"/>
              <a:buChar char="•"/>
            </a:pPr>
            <a:r>
              <a:rPr lang="de-DE" dirty="0"/>
              <a:t>Kundenberatung, -betreuung</a:t>
            </a:r>
          </a:p>
          <a:p>
            <a:pPr marL="285750" lvl="0" indent="-285750">
              <a:buFont typeface="Arial" panose="020B0604020202020204" pitchFamily="34" charset="0"/>
              <a:buChar char="•"/>
            </a:pPr>
            <a:r>
              <a:rPr lang="de-DE" dirty="0"/>
              <a:t>Tierkrankheiten</a:t>
            </a:r>
          </a:p>
          <a:p>
            <a:pPr marL="285750" lvl="0" indent="-285750">
              <a:buFont typeface="Arial" panose="020B0604020202020204" pitchFamily="34" charset="0"/>
              <a:buChar char="•"/>
            </a:pPr>
            <a:r>
              <a:rPr lang="de-DE" dirty="0"/>
              <a:t>Verkauf</a:t>
            </a:r>
          </a:p>
          <a:p>
            <a:pPr marL="285750" lvl="0" indent="-285750">
              <a:buFont typeface="Arial" panose="020B0604020202020204" pitchFamily="34" charset="0"/>
              <a:buChar char="•"/>
            </a:pPr>
            <a:endParaRPr lang="de-DE" dirty="0"/>
          </a:p>
        </p:txBody>
      </p:sp>
    </p:spTree>
    <p:extLst>
      <p:ext uri="{BB962C8B-B14F-4D97-AF65-F5344CB8AC3E}">
        <p14:creationId xmlns:p14="http://schemas.microsoft.com/office/powerpoint/2010/main" val="4078594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1A75D-3996-222F-4ABF-D785D013E31D}"/>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73DDC0AB-C216-7ECC-CCAD-1585B8EDE210}"/>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66428B6C-42D4-054F-F923-1C14D45F5794}"/>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B33F402B-9F8D-9F82-34C2-F107DA3F78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7A972ACC-5722-2CFF-B01A-B51E069D3CCD}"/>
              </a:ext>
            </a:extLst>
          </p:cNvPr>
          <p:cNvSpPr>
            <a:spLocks noGrp="1"/>
          </p:cNvSpPr>
          <p:nvPr>
            <p:ph type="ftr" sz="quarter" idx="11"/>
          </p:nvPr>
        </p:nvSpPr>
        <p:spPr>
          <a:xfrm>
            <a:off x="4038600" y="6356350"/>
            <a:ext cx="4437888" cy="365125"/>
          </a:xfrm>
        </p:spPr>
        <p:txBody>
          <a:bodyPr/>
          <a:lstStyle/>
          <a:p>
            <a:r>
              <a:rPr lang="de-DE" dirty="0">
                <a:hlinkClick r:id="rId3"/>
              </a:rPr>
              <a:t>Quelle: Hundefriseur/in - BERUFENET | Bundesagentur für Arbeit</a:t>
            </a:r>
            <a:endParaRPr lang="de-DE" dirty="0"/>
          </a:p>
        </p:txBody>
      </p:sp>
      <p:sp>
        <p:nvSpPr>
          <p:cNvPr id="6" name="Foliennummernplatzhalter 5">
            <a:extLst>
              <a:ext uri="{FF2B5EF4-FFF2-40B4-BE49-F238E27FC236}">
                <a16:creationId xmlns:a16="http://schemas.microsoft.com/office/drawing/2014/main" id="{C119C451-E705-DD36-94CC-27091E3E571C}"/>
              </a:ext>
            </a:extLst>
          </p:cNvPr>
          <p:cNvSpPr>
            <a:spLocks noGrp="1"/>
          </p:cNvSpPr>
          <p:nvPr>
            <p:ph type="sldNum" sz="quarter" idx="12"/>
          </p:nvPr>
        </p:nvSpPr>
        <p:spPr/>
        <p:txBody>
          <a:bodyPr/>
          <a:lstStyle/>
          <a:p>
            <a:fld id="{EE9C6F04-6F39-45E4-8B23-660BC91D209D}" type="slidenum">
              <a:rPr lang="de-DE" smtClean="0"/>
              <a:t>21</a:t>
            </a:fld>
            <a:endParaRPr lang="de-DE"/>
          </a:p>
        </p:txBody>
      </p:sp>
      <p:sp>
        <p:nvSpPr>
          <p:cNvPr id="10" name="Textfeld 9">
            <a:extLst>
              <a:ext uri="{FF2B5EF4-FFF2-40B4-BE49-F238E27FC236}">
                <a16:creationId xmlns:a16="http://schemas.microsoft.com/office/drawing/2014/main" id="{86751525-0573-797A-1158-E7BCF535E224}"/>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„Berufsbild“ im </a:t>
            </a:r>
            <a:r>
              <a:rPr lang="de-DE" sz="2400" dirty="0" err="1"/>
              <a:t>Berufenet</a:t>
            </a:r>
            <a:r>
              <a:rPr lang="de-DE" sz="2400" dirty="0"/>
              <a:t> der Arbeitsagentur</a:t>
            </a:r>
          </a:p>
        </p:txBody>
      </p:sp>
      <p:pic>
        <p:nvPicPr>
          <p:cNvPr id="7" name="Grafik 6">
            <a:extLst>
              <a:ext uri="{FF2B5EF4-FFF2-40B4-BE49-F238E27FC236}">
                <a16:creationId xmlns:a16="http://schemas.microsoft.com/office/drawing/2014/main" id="{37704DD5-7431-EDA7-F8F8-9C4391F2B0E1}"/>
              </a:ext>
            </a:extLst>
          </p:cNvPr>
          <p:cNvPicPr>
            <a:picLocks noChangeAspect="1"/>
          </p:cNvPicPr>
          <p:nvPr/>
        </p:nvPicPr>
        <p:blipFill>
          <a:blip r:embed="rId4"/>
          <a:stretch>
            <a:fillRect/>
          </a:stretch>
        </p:blipFill>
        <p:spPr>
          <a:xfrm>
            <a:off x="3085680" y="1299865"/>
            <a:ext cx="6020640" cy="4258269"/>
          </a:xfrm>
          <a:prstGeom prst="rect">
            <a:avLst/>
          </a:prstGeom>
        </p:spPr>
      </p:pic>
      <p:sp>
        <p:nvSpPr>
          <p:cNvPr id="8" name="Textfeld 7">
            <a:extLst>
              <a:ext uri="{FF2B5EF4-FFF2-40B4-BE49-F238E27FC236}">
                <a16:creationId xmlns:a16="http://schemas.microsoft.com/office/drawing/2014/main" id="{2B920FD1-6E72-0C07-A44A-7EC275B8DBBC}"/>
              </a:ext>
            </a:extLst>
          </p:cNvPr>
          <p:cNvSpPr txBox="1"/>
          <p:nvPr/>
        </p:nvSpPr>
        <p:spPr>
          <a:xfrm>
            <a:off x="3024270" y="5551223"/>
            <a:ext cx="6082050" cy="584775"/>
          </a:xfrm>
          <a:prstGeom prst="rect">
            <a:avLst/>
          </a:prstGeom>
          <a:noFill/>
        </p:spPr>
        <p:txBody>
          <a:bodyPr wrap="none" rtlCol="0">
            <a:spAutoFit/>
          </a:bodyPr>
          <a:lstStyle/>
          <a:p>
            <a:r>
              <a:rPr lang="de-DE" dirty="0"/>
              <a:t>Entgeltatlas</a:t>
            </a:r>
            <a:br>
              <a:rPr lang="de-DE" dirty="0"/>
            </a:br>
            <a:r>
              <a:rPr lang="de-DE" sz="1400" dirty="0"/>
              <a:t>Datenstand: 06.08.2026 / 06.08.2026 | Version: 1.263.260806-1304-d68e310</a:t>
            </a:r>
            <a:endParaRPr lang="de-DE" dirty="0"/>
          </a:p>
        </p:txBody>
      </p:sp>
    </p:spTree>
    <p:extLst>
      <p:ext uri="{BB962C8B-B14F-4D97-AF65-F5344CB8AC3E}">
        <p14:creationId xmlns:p14="http://schemas.microsoft.com/office/powerpoint/2010/main" val="2719476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5396F-32B4-666C-9AAE-5DBB92A4E7C5}"/>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BDD7727F-FFF4-EC9C-6290-55BCA5A1DB79}"/>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9C784FF-0BD2-7F7F-2F1D-D8E1CDB7CD4A}"/>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E05634D7-2916-DF90-9B9B-7EEF7F4BCA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CBBD9F61-961C-71B0-7656-F9D396169278}"/>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B69FFB61-839E-74B0-1A21-F1E17FBB555A}"/>
              </a:ext>
            </a:extLst>
          </p:cNvPr>
          <p:cNvSpPr>
            <a:spLocks noGrp="1"/>
          </p:cNvSpPr>
          <p:nvPr>
            <p:ph type="sldNum" sz="quarter" idx="12"/>
          </p:nvPr>
        </p:nvSpPr>
        <p:spPr/>
        <p:txBody>
          <a:bodyPr/>
          <a:lstStyle/>
          <a:p>
            <a:fld id="{EE9C6F04-6F39-45E4-8B23-660BC91D209D}" type="slidenum">
              <a:rPr lang="de-DE" smtClean="0"/>
              <a:t>3</a:t>
            </a:fld>
            <a:endParaRPr lang="de-DE"/>
          </a:p>
        </p:txBody>
      </p:sp>
      <p:sp>
        <p:nvSpPr>
          <p:cNvPr id="10" name="Textfeld 9">
            <a:extLst>
              <a:ext uri="{FF2B5EF4-FFF2-40B4-BE49-F238E27FC236}">
                <a16:creationId xmlns:a16="http://schemas.microsoft.com/office/drawing/2014/main" id="{FE0EA2F4-C91C-6FE1-ECCD-0663DE0E2160}"/>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latin typeface="+mj-lt"/>
              </a:rPr>
              <a:t>Branchenanalyse und Marktentwicklung</a:t>
            </a:r>
            <a:endParaRPr lang="de-DE" dirty="0">
              <a:latin typeface="+mj-lt"/>
            </a:endParaRPr>
          </a:p>
        </p:txBody>
      </p:sp>
      <p:sp>
        <p:nvSpPr>
          <p:cNvPr id="13" name="Textfeld 12">
            <a:extLst>
              <a:ext uri="{FF2B5EF4-FFF2-40B4-BE49-F238E27FC236}">
                <a16:creationId xmlns:a16="http://schemas.microsoft.com/office/drawing/2014/main" id="{184DDC2F-478A-60BD-9693-8F7AFF6AC562}"/>
              </a:ext>
            </a:extLst>
          </p:cNvPr>
          <p:cNvSpPr txBox="1"/>
          <p:nvPr/>
        </p:nvSpPr>
        <p:spPr>
          <a:xfrm>
            <a:off x="850232" y="1042297"/>
            <a:ext cx="10970476" cy="4801314"/>
          </a:xfrm>
          <a:prstGeom prst="rect">
            <a:avLst/>
          </a:prstGeom>
          <a:noFill/>
        </p:spPr>
        <p:txBody>
          <a:bodyPr wrap="square" rtlCol="0">
            <a:spAutoFit/>
          </a:bodyPr>
          <a:lstStyle/>
          <a:p>
            <a:r>
              <a:rPr lang="de-DE" b="1" dirty="0"/>
              <a:t>Anzahl der Hunde in Deutschland</a:t>
            </a:r>
            <a:endParaRPr lang="de-DE" dirty="0"/>
          </a:p>
          <a:p>
            <a:pPr lvl="0"/>
            <a:r>
              <a:rPr lang="de-DE" dirty="0"/>
              <a:t>Rund </a:t>
            </a:r>
            <a:r>
              <a:rPr lang="de-DE" b="1" dirty="0"/>
              <a:t>10,6 Millionen Hunde</a:t>
            </a:r>
            <a:r>
              <a:rPr lang="de-DE" dirty="0"/>
              <a:t> leben in deutschen Haushalten (Stand 2025).</a:t>
            </a:r>
          </a:p>
          <a:p>
            <a:pPr lvl="0"/>
            <a:r>
              <a:rPr lang="de-DE" dirty="0"/>
              <a:t>Die Hundepopulation wächst seit Jahren kontinuierlich um ca. </a:t>
            </a:r>
            <a:r>
              <a:rPr lang="de-DE" b="1" dirty="0"/>
              <a:t>2–4 % jährlich</a:t>
            </a:r>
            <a:r>
              <a:rPr lang="de-DE" dirty="0"/>
              <a:t>.</a:t>
            </a:r>
          </a:p>
          <a:p>
            <a:pPr lvl="0"/>
            <a:r>
              <a:rPr lang="de-DE" dirty="0"/>
              <a:t>Hunde gelten als eines der wirtschaftlich stärksten Segmente im Heimtiermarkt.</a:t>
            </a:r>
          </a:p>
          <a:p>
            <a:br>
              <a:rPr lang="de-DE" b="1" dirty="0"/>
            </a:br>
            <a:r>
              <a:rPr lang="de-DE" b="1" dirty="0"/>
              <a:t>Grooming-Markt</a:t>
            </a:r>
            <a:endParaRPr lang="de-DE" dirty="0"/>
          </a:p>
          <a:p>
            <a:pPr lvl="0"/>
            <a:r>
              <a:rPr lang="de-DE" dirty="0"/>
              <a:t>Schätzungsweise </a:t>
            </a:r>
            <a:r>
              <a:rPr lang="de-DE" b="1" dirty="0"/>
              <a:t>8.000–10.000 Grooming-Salons</a:t>
            </a:r>
            <a:r>
              <a:rPr lang="de-DE" dirty="0"/>
              <a:t> in Deutschland (Tendenz steigend).</a:t>
            </a:r>
          </a:p>
          <a:p>
            <a:pPr lvl="0"/>
            <a:r>
              <a:rPr lang="de-DE" dirty="0"/>
              <a:t>Starker Zuwachs durch:</a:t>
            </a:r>
          </a:p>
          <a:p>
            <a:pPr marL="742950" lvl="1" indent="-285750">
              <a:buFont typeface="Arial" panose="020B0604020202020204" pitchFamily="34" charset="0"/>
              <a:buChar char="•"/>
            </a:pPr>
            <a:r>
              <a:rPr lang="de-DE" dirty="0"/>
              <a:t>Urbanisierung</a:t>
            </a:r>
          </a:p>
          <a:p>
            <a:pPr marL="742950" lvl="1" indent="-285750">
              <a:buFont typeface="Arial" panose="020B0604020202020204" pitchFamily="34" charset="0"/>
              <a:buChar char="•"/>
            </a:pPr>
            <a:r>
              <a:rPr lang="de-DE" dirty="0"/>
              <a:t>steigende Pflegebedürfnisse moderner Rassen</a:t>
            </a:r>
          </a:p>
          <a:p>
            <a:pPr marL="742950" lvl="1" indent="-285750">
              <a:buFont typeface="Arial" panose="020B0604020202020204" pitchFamily="34" charset="0"/>
              <a:buChar char="•"/>
            </a:pPr>
            <a:r>
              <a:rPr lang="de-DE" dirty="0"/>
              <a:t>höhere Tierschutzanforderungen</a:t>
            </a:r>
          </a:p>
          <a:p>
            <a:pPr marL="742950" lvl="1" indent="-285750">
              <a:buFont typeface="Arial" panose="020B0604020202020204" pitchFamily="34" charset="0"/>
              <a:buChar char="•"/>
            </a:pPr>
            <a:r>
              <a:rPr lang="de-DE" dirty="0"/>
              <a:t>zunehmende Professionalisierung der Branche</a:t>
            </a:r>
          </a:p>
          <a:p>
            <a:br>
              <a:rPr lang="de-DE" b="1" dirty="0"/>
            </a:br>
            <a:r>
              <a:rPr lang="de-DE" b="1" dirty="0"/>
              <a:t>Fachkräftemangel</a:t>
            </a:r>
            <a:endParaRPr lang="de-DE" dirty="0"/>
          </a:p>
          <a:p>
            <a:pPr lvl="0"/>
            <a:r>
              <a:rPr lang="de-DE" dirty="0"/>
              <a:t>Salons melden bundesweit </a:t>
            </a:r>
            <a:r>
              <a:rPr lang="de-DE" b="1" dirty="0"/>
              <a:t>akuten Mangel an qualifizierten </a:t>
            </a:r>
            <a:r>
              <a:rPr lang="de-DE" b="1" dirty="0" err="1"/>
              <a:t>Groomern</a:t>
            </a:r>
            <a:r>
              <a:rPr lang="de-DE" dirty="0"/>
              <a:t>.</a:t>
            </a:r>
          </a:p>
          <a:p>
            <a:pPr lvl="0"/>
            <a:r>
              <a:rPr lang="de-DE" dirty="0"/>
              <a:t>Ausbildungsinteressierte finden keine staatlich geregelte Ausbildung.</a:t>
            </a:r>
          </a:p>
          <a:p>
            <a:pPr lvl="0"/>
            <a:r>
              <a:rPr lang="de-DE" dirty="0"/>
              <a:t>Betriebe können nicht expandieren, weil Fachkräfte fehlen.</a:t>
            </a:r>
          </a:p>
        </p:txBody>
      </p:sp>
    </p:spTree>
    <p:extLst>
      <p:ext uri="{BB962C8B-B14F-4D97-AF65-F5344CB8AC3E}">
        <p14:creationId xmlns:p14="http://schemas.microsoft.com/office/powerpoint/2010/main" val="1773831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98043-8D1B-C3F8-F7A2-1C40F99F29C3}"/>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168673E1-82BC-1474-DF7E-50018BF78F76}"/>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F9BA156A-3367-68E8-0B12-FF9187605DE7}"/>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7451DAE3-3536-CAF2-1F43-0B8BCDC8F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7DF7362C-F5A2-0020-1B68-132AD8B09B5D}"/>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33672FD5-87AA-21D7-C3D7-A362B0CC10C3}"/>
              </a:ext>
            </a:extLst>
          </p:cNvPr>
          <p:cNvSpPr>
            <a:spLocks noGrp="1"/>
          </p:cNvSpPr>
          <p:nvPr>
            <p:ph type="sldNum" sz="quarter" idx="12"/>
          </p:nvPr>
        </p:nvSpPr>
        <p:spPr/>
        <p:txBody>
          <a:bodyPr/>
          <a:lstStyle/>
          <a:p>
            <a:fld id="{EE9C6F04-6F39-45E4-8B23-660BC91D209D}" type="slidenum">
              <a:rPr lang="de-DE" smtClean="0"/>
              <a:t>4</a:t>
            </a:fld>
            <a:endParaRPr lang="de-DE"/>
          </a:p>
        </p:txBody>
      </p:sp>
      <p:sp>
        <p:nvSpPr>
          <p:cNvPr id="10" name="Textfeld 9">
            <a:extLst>
              <a:ext uri="{FF2B5EF4-FFF2-40B4-BE49-F238E27FC236}">
                <a16:creationId xmlns:a16="http://schemas.microsoft.com/office/drawing/2014/main" id="{1AE4BF3E-0DE5-E2B2-D5DE-EB15C7B57600}"/>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latin typeface="+mj-lt"/>
              </a:rPr>
              <a:t>Branchenanalyse und Marktentwicklung</a:t>
            </a:r>
            <a:endParaRPr lang="de-DE" dirty="0">
              <a:latin typeface="+mj-lt"/>
            </a:endParaRPr>
          </a:p>
        </p:txBody>
      </p:sp>
      <p:sp>
        <p:nvSpPr>
          <p:cNvPr id="13" name="Textfeld 12">
            <a:extLst>
              <a:ext uri="{FF2B5EF4-FFF2-40B4-BE49-F238E27FC236}">
                <a16:creationId xmlns:a16="http://schemas.microsoft.com/office/drawing/2014/main" id="{294FD272-EA6E-C213-7732-7A538935BA87}"/>
              </a:ext>
            </a:extLst>
          </p:cNvPr>
          <p:cNvSpPr txBox="1"/>
          <p:nvPr/>
        </p:nvSpPr>
        <p:spPr>
          <a:xfrm>
            <a:off x="850232" y="1042297"/>
            <a:ext cx="10970476" cy="4801314"/>
          </a:xfrm>
          <a:prstGeom prst="rect">
            <a:avLst/>
          </a:prstGeom>
          <a:noFill/>
        </p:spPr>
        <p:txBody>
          <a:bodyPr wrap="square" rtlCol="0">
            <a:spAutoFit/>
          </a:bodyPr>
          <a:lstStyle/>
          <a:p>
            <a:r>
              <a:rPr lang="de-DE" b="1" dirty="0"/>
              <a:t>Anzahl der Hunde in Deutschland</a:t>
            </a:r>
            <a:endParaRPr lang="de-DE" dirty="0"/>
          </a:p>
          <a:p>
            <a:pPr lvl="0"/>
            <a:r>
              <a:rPr lang="de-DE" dirty="0"/>
              <a:t>Rund </a:t>
            </a:r>
            <a:r>
              <a:rPr lang="de-DE" b="1" dirty="0"/>
              <a:t>10,6 Millionen Hunde</a:t>
            </a:r>
            <a:r>
              <a:rPr lang="de-DE" dirty="0"/>
              <a:t> leben in deutschen Haushalten (Stand 2025).</a:t>
            </a:r>
          </a:p>
          <a:p>
            <a:pPr lvl="0"/>
            <a:r>
              <a:rPr lang="de-DE" dirty="0"/>
              <a:t>Die Hundepopulation wächst seit Jahren kontinuierlich um ca. </a:t>
            </a:r>
            <a:r>
              <a:rPr lang="de-DE" b="1" dirty="0"/>
              <a:t>2–4 % jährlich</a:t>
            </a:r>
            <a:r>
              <a:rPr lang="de-DE" dirty="0"/>
              <a:t>.</a:t>
            </a:r>
          </a:p>
          <a:p>
            <a:pPr lvl="0"/>
            <a:r>
              <a:rPr lang="de-DE" dirty="0"/>
              <a:t>Hunde gelten als eines der wirtschaftlich stärksten Segmente im Heimtiermarkt.</a:t>
            </a:r>
          </a:p>
          <a:p>
            <a:br>
              <a:rPr lang="de-DE" b="1" dirty="0"/>
            </a:br>
            <a:r>
              <a:rPr lang="de-DE" b="1" dirty="0"/>
              <a:t>Grooming-Markt</a:t>
            </a:r>
            <a:endParaRPr lang="de-DE" dirty="0"/>
          </a:p>
          <a:p>
            <a:pPr lvl="0"/>
            <a:r>
              <a:rPr lang="de-DE" dirty="0"/>
              <a:t>Schätzungsweise </a:t>
            </a:r>
            <a:r>
              <a:rPr lang="de-DE" b="1" dirty="0"/>
              <a:t>8.000–10.000 Grooming-Salons</a:t>
            </a:r>
            <a:r>
              <a:rPr lang="de-DE" dirty="0"/>
              <a:t> in Deutschland (Tendenz steigend).</a:t>
            </a:r>
          </a:p>
          <a:p>
            <a:pPr lvl="0"/>
            <a:r>
              <a:rPr lang="de-DE" dirty="0"/>
              <a:t>Starker Zuwachs durch:</a:t>
            </a:r>
          </a:p>
          <a:p>
            <a:pPr marL="742950" lvl="1" indent="-285750">
              <a:buFont typeface="Arial" panose="020B0604020202020204" pitchFamily="34" charset="0"/>
              <a:buChar char="•"/>
            </a:pPr>
            <a:r>
              <a:rPr lang="de-DE" dirty="0"/>
              <a:t>Urbanisierung</a:t>
            </a:r>
          </a:p>
          <a:p>
            <a:pPr marL="742950" lvl="1" indent="-285750">
              <a:buFont typeface="Arial" panose="020B0604020202020204" pitchFamily="34" charset="0"/>
              <a:buChar char="•"/>
            </a:pPr>
            <a:r>
              <a:rPr lang="de-DE" dirty="0"/>
              <a:t>steigende Pflegebedürfnisse moderner Rassen</a:t>
            </a:r>
          </a:p>
          <a:p>
            <a:pPr marL="742950" lvl="1" indent="-285750">
              <a:buFont typeface="Arial" panose="020B0604020202020204" pitchFamily="34" charset="0"/>
              <a:buChar char="•"/>
            </a:pPr>
            <a:r>
              <a:rPr lang="de-DE" dirty="0"/>
              <a:t>höhere Tierschutzanforderungen</a:t>
            </a:r>
          </a:p>
          <a:p>
            <a:pPr marL="742950" lvl="1" indent="-285750">
              <a:buFont typeface="Arial" panose="020B0604020202020204" pitchFamily="34" charset="0"/>
              <a:buChar char="•"/>
            </a:pPr>
            <a:r>
              <a:rPr lang="de-DE" dirty="0"/>
              <a:t>zunehmende Professionalisierung der Branche</a:t>
            </a:r>
          </a:p>
          <a:p>
            <a:br>
              <a:rPr lang="de-DE" b="1" dirty="0"/>
            </a:br>
            <a:r>
              <a:rPr lang="de-DE" b="1" dirty="0"/>
              <a:t>Fachkräftemangel</a:t>
            </a:r>
            <a:endParaRPr lang="de-DE" dirty="0"/>
          </a:p>
          <a:p>
            <a:pPr lvl="0"/>
            <a:r>
              <a:rPr lang="de-DE" dirty="0"/>
              <a:t>Salons melden bundesweit </a:t>
            </a:r>
            <a:r>
              <a:rPr lang="de-DE" b="1" dirty="0"/>
              <a:t>akuten Mangel an qualifizierten </a:t>
            </a:r>
            <a:r>
              <a:rPr lang="de-DE" b="1" dirty="0" err="1"/>
              <a:t>Groomern</a:t>
            </a:r>
            <a:r>
              <a:rPr lang="de-DE" dirty="0"/>
              <a:t>.</a:t>
            </a:r>
          </a:p>
          <a:p>
            <a:pPr lvl="0"/>
            <a:r>
              <a:rPr lang="de-DE" dirty="0"/>
              <a:t>Ausbildungsinteressierte finden keine staatlich geregelte Ausbildung.</a:t>
            </a:r>
          </a:p>
          <a:p>
            <a:pPr lvl="0"/>
            <a:r>
              <a:rPr lang="de-DE" dirty="0"/>
              <a:t>Betriebe können nicht expandieren, weil Fachkräfte fehlen.</a:t>
            </a:r>
          </a:p>
        </p:txBody>
      </p:sp>
    </p:spTree>
    <p:extLst>
      <p:ext uri="{BB962C8B-B14F-4D97-AF65-F5344CB8AC3E}">
        <p14:creationId xmlns:p14="http://schemas.microsoft.com/office/powerpoint/2010/main" val="3474208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EA41E-A8FB-AC85-B971-0E869EB4C382}"/>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6516FEE9-8DE8-1611-40B1-F7A4D5C9C6F0}"/>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4589C997-70DC-EBB1-0C98-763325D01AD7}"/>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E960B4F4-251D-CC56-7E93-B19632FB5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1F83DB33-90A5-4150-F1A8-B82D1ACD7A86}"/>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8B2B2FD9-7327-A57E-C02E-153458AC1F49}"/>
              </a:ext>
            </a:extLst>
          </p:cNvPr>
          <p:cNvSpPr>
            <a:spLocks noGrp="1"/>
          </p:cNvSpPr>
          <p:nvPr>
            <p:ph type="sldNum" sz="quarter" idx="12"/>
          </p:nvPr>
        </p:nvSpPr>
        <p:spPr/>
        <p:txBody>
          <a:bodyPr/>
          <a:lstStyle/>
          <a:p>
            <a:fld id="{EE9C6F04-6F39-45E4-8B23-660BC91D209D}" type="slidenum">
              <a:rPr lang="de-DE" smtClean="0"/>
              <a:t>5</a:t>
            </a:fld>
            <a:endParaRPr lang="de-DE"/>
          </a:p>
        </p:txBody>
      </p:sp>
      <p:sp>
        <p:nvSpPr>
          <p:cNvPr id="10" name="Textfeld 9">
            <a:extLst>
              <a:ext uri="{FF2B5EF4-FFF2-40B4-BE49-F238E27FC236}">
                <a16:creationId xmlns:a16="http://schemas.microsoft.com/office/drawing/2014/main" id="{AE06BC8E-A079-C361-4DAC-0581EF5D2C57}"/>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Warum bestehende Berufe den Bedarf nicht abdecken</a:t>
            </a:r>
            <a:endParaRPr lang="de-DE" sz="2400" dirty="0">
              <a:latin typeface="+mj-lt"/>
            </a:endParaRPr>
          </a:p>
        </p:txBody>
      </p:sp>
      <p:sp>
        <p:nvSpPr>
          <p:cNvPr id="13" name="Textfeld 12">
            <a:extLst>
              <a:ext uri="{FF2B5EF4-FFF2-40B4-BE49-F238E27FC236}">
                <a16:creationId xmlns:a16="http://schemas.microsoft.com/office/drawing/2014/main" id="{BDB300E1-596B-DE11-AA12-6A157B812EEB}"/>
              </a:ext>
            </a:extLst>
          </p:cNvPr>
          <p:cNvSpPr txBox="1"/>
          <p:nvPr/>
        </p:nvSpPr>
        <p:spPr>
          <a:xfrm>
            <a:off x="866274" y="1443841"/>
            <a:ext cx="10970476" cy="3970318"/>
          </a:xfrm>
          <a:prstGeom prst="rect">
            <a:avLst/>
          </a:prstGeom>
          <a:noFill/>
        </p:spPr>
        <p:txBody>
          <a:bodyPr wrap="square" rtlCol="0">
            <a:spAutoFit/>
          </a:bodyPr>
          <a:lstStyle/>
          <a:p>
            <a:r>
              <a:rPr lang="de-DE" b="1" dirty="0" err="1"/>
              <a:t>Tierpfleger:in</a:t>
            </a:r>
            <a:endParaRPr lang="de-DE" dirty="0"/>
          </a:p>
          <a:p>
            <a:pPr lvl="0"/>
            <a:r>
              <a:rPr lang="de-DE" dirty="0"/>
              <a:t>Fokus: Tierhaltung, Versorgung, Zucht, Tierheime, Forschung.</a:t>
            </a:r>
          </a:p>
          <a:p>
            <a:pPr lvl="0"/>
            <a:r>
              <a:rPr lang="de-DE" dirty="0"/>
              <a:t>Keine Ausbildung in Fellpflege, Schneidetechniken, Rassepflege, Hautgesundheit.</a:t>
            </a:r>
          </a:p>
          <a:p>
            <a:endParaRPr lang="de-DE" b="1" dirty="0"/>
          </a:p>
          <a:p>
            <a:r>
              <a:rPr lang="de-DE" b="1" dirty="0"/>
              <a:t>Tiermedizinische Fachangestellte</a:t>
            </a:r>
            <a:endParaRPr lang="de-DE" dirty="0"/>
          </a:p>
          <a:p>
            <a:pPr lvl="0"/>
            <a:r>
              <a:rPr lang="de-DE" dirty="0"/>
              <a:t>Fokus: medizinische Assistenz, Diagnostik, Praxisorganisation.</a:t>
            </a:r>
          </a:p>
          <a:p>
            <a:pPr lvl="0"/>
            <a:r>
              <a:rPr lang="de-DE" dirty="0"/>
              <a:t>Grooming ist kein Bestandteil der Ausbildung.</a:t>
            </a:r>
          </a:p>
          <a:p>
            <a:endParaRPr lang="de-DE" b="1" dirty="0"/>
          </a:p>
          <a:p>
            <a:r>
              <a:rPr lang="de-DE" b="1" dirty="0" err="1"/>
              <a:t>Friseur:in</a:t>
            </a:r>
            <a:endParaRPr lang="de-DE" dirty="0"/>
          </a:p>
          <a:p>
            <a:pPr lvl="0"/>
            <a:r>
              <a:rPr lang="de-DE" dirty="0"/>
              <a:t>Fokus: menschliches Haar, Kosmetik, Styling.</a:t>
            </a:r>
          </a:p>
          <a:p>
            <a:pPr lvl="0"/>
            <a:r>
              <a:rPr lang="de-DE" dirty="0"/>
              <a:t>Keine Kenntnisse in Tierverhalten, Tierschutz, Fellstrukturen, Scherenführung am Tier.</a:t>
            </a:r>
          </a:p>
          <a:p>
            <a:endParaRPr lang="de-DE" b="1" dirty="0"/>
          </a:p>
          <a:p>
            <a:r>
              <a:rPr lang="de-DE" b="1" dirty="0"/>
              <a:t>Fazit:</a:t>
            </a:r>
            <a:r>
              <a:rPr lang="de-DE" dirty="0"/>
              <a:t> Der Beruf </a:t>
            </a:r>
            <a:r>
              <a:rPr lang="de-DE" dirty="0" err="1"/>
              <a:t>Hundefriseur:in</a:t>
            </a:r>
            <a:r>
              <a:rPr lang="de-DE" dirty="0"/>
              <a:t> ist </a:t>
            </a:r>
            <a:r>
              <a:rPr lang="de-DE" b="1" dirty="0"/>
              <a:t>eigenständig</a:t>
            </a:r>
            <a:r>
              <a:rPr lang="de-DE" dirty="0"/>
              <a:t>, fachlich klar abgegrenzt und kann nicht durch bestehende Berufe ersetzt werden.</a:t>
            </a:r>
          </a:p>
        </p:txBody>
      </p:sp>
    </p:spTree>
    <p:extLst>
      <p:ext uri="{BB962C8B-B14F-4D97-AF65-F5344CB8AC3E}">
        <p14:creationId xmlns:p14="http://schemas.microsoft.com/office/powerpoint/2010/main" val="557578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28BA2-D784-B090-03B3-0C19B6E137CC}"/>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817000A1-7FBA-D344-E9C0-79F751E6350D}"/>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52BC86B9-CDF6-0091-D48D-3A7BA57F1A9B}"/>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5F1E2743-86AA-9D57-FF3F-3F5A698A6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13A70AC8-C1DB-F622-562E-EDEECE36FFA7}"/>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4352269D-BA15-78E6-D98B-20005B5CCDD4}"/>
              </a:ext>
            </a:extLst>
          </p:cNvPr>
          <p:cNvSpPr>
            <a:spLocks noGrp="1"/>
          </p:cNvSpPr>
          <p:nvPr>
            <p:ph type="sldNum" sz="quarter" idx="12"/>
          </p:nvPr>
        </p:nvSpPr>
        <p:spPr/>
        <p:txBody>
          <a:bodyPr/>
          <a:lstStyle/>
          <a:p>
            <a:fld id="{EE9C6F04-6F39-45E4-8B23-660BC91D209D}" type="slidenum">
              <a:rPr lang="de-DE" smtClean="0"/>
              <a:t>6</a:t>
            </a:fld>
            <a:endParaRPr lang="de-DE"/>
          </a:p>
        </p:txBody>
      </p:sp>
      <p:sp>
        <p:nvSpPr>
          <p:cNvPr id="10" name="Textfeld 9">
            <a:extLst>
              <a:ext uri="{FF2B5EF4-FFF2-40B4-BE49-F238E27FC236}">
                <a16:creationId xmlns:a16="http://schemas.microsoft.com/office/drawing/2014/main" id="{620FA83F-69A2-3F0A-DF04-79D1977C6FC3}"/>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Tierschutz- und Gesundheitsrelevanz</a:t>
            </a:r>
            <a:endParaRPr lang="de-DE" sz="2400" dirty="0">
              <a:latin typeface="+mj-lt"/>
            </a:endParaRPr>
          </a:p>
        </p:txBody>
      </p:sp>
      <p:sp>
        <p:nvSpPr>
          <p:cNvPr id="13" name="Textfeld 12">
            <a:extLst>
              <a:ext uri="{FF2B5EF4-FFF2-40B4-BE49-F238E27FC236}">
                <a16:creationId xmlns:a16="http://schemas.microsoft.com/office/drawing/2014/main" id="{3718F291-43B3-3221-B9B9-75D6A22F14FA}"/>
              </a:ext>
            </a:extLst>
          </p:cNvPr>
          <p:cNvSpPr txBox="1"/>
          <p:nvPr/>
        </p:nvSpPr>
        <p:spPr>
          <a:xfrm>
            <a:off x="866274" y="1305341"/>
            <a:ext cx="10970476" cy="4524315"/>
          </a:xfrm>
          <a:prstGeom prst="rect">
            <a:avLst/>
          </a:prstGeom>
          <a:noFill/>
        </p:spPr>
        <p:txBody>
          <a:bodyPr wrap="square" rtlCol="0">
            <a:spAutoFit/>
          </a:bodyPr>
          <a:lstStyle/>
          <a:p>
            <a:r>
              <a:rPr lang="de-DE" b="1" dirty="0"/>
              <a:t>Gesundheitsprävention</a:t>
            </a:r>
            <a:endParaRPr lang="de-DE" dirty="0"/>
          </a:p>
          <a:p>
            <a:r>
              <a:rPr lang="de-DE" dirty="0"/>
              <a:t>Professionelles Grooming ist ein relevanter Bestandteil der Tiergesundheit:</a:t>
            </a:r>
          </a:p>
          <a:p>
            <a:pPr marL="285750" lvl="0" indent="-285750">
              <a:buFont typeface="Arial" panose="020B0604020202020204" pitchFamily="34" charset="0"/>
              <a:buChar char="•"/>
            </a:pPr>
            <a:r>
              <a:rPr lang="de-DE" dirty="0"/>
              <a:t>Vermeidung von Hautentzündungen</a:t>
            </a:r>
          </a:p>
          <a:p>
            <a:pPr marL="285750" lvl="0" indent="-285750">
              <a:buFont typeface="Arial" panose="020B0604020202020204" pitchFamily="34" charset="0"/>
              <a:buChar char="•"/>
            </a:pPr>
            <a:r>
              <a:rPr lang="de-DE" dirty="0"/>
              <a:t>Parasitenkontrolle</a:t>
            </a:r>
          </a:p>
          <a:p>
            <a:pPr marL="285750" lvl="0" indent="-285750">
              <a:buFont typeface="Arial" panose="020B0604020202020204" pitchFamily="34" charset="0"/>
              <a:buChar char="•"/>
            </a:pPr>
            <a:r>
              <a:rPr lang="de-DE" dirty="0"/>
              <a:t>Verfilzungsprävention</a:t>
            </a:r>
          </a:p>
          <a:p>
            <a:pPr marL="285750" lvl="0" indent="-285750">
              <a:buFont typeface="Arial" panose="020B0604020202020204" pitchFamily="34" charset="0"/>
              <a:buChar char="•"/>
            </a:pPr>
            <a:r>
              <a:rPr lang="de-DE" dirty="0"/>
              <a:t>Unterstützung bei dermatologischen Problemen</a:t>
            </a:r>
          </a:p>
          <a:p>
            <a:pPr marL="285750" lvl="0" indent="-285750">
              <a:buFont typeface="Arial" panose="020B0604020202020204" pitchFamily="34" charset="0"/>
              <a:buChar char="•"/>
            </a:pPr>
            <a:r>
              <a:rPr lang="de-DE" dirty="0"/>
              <a:t>Pflege von Ohren, Pfoten, Krallen</a:t>
            </a:r>
          </a:p>
          <a:p>
            <a:br>
              <a:rPr lang="de-DE" b="1" dirty="0"/>
            </a:br>
            <a:r>
              <a:rPr lang="de-DE" b="1" dirty="0"/>
              <a:t>Tierschutz</a:t>
            </a:r>
            <a:endParaRPr lang="de-DE" dirty="0"/>
          </a:p>
          <a:p>
            <a:r>
              <a:rPr lang="de-DE" dirty="0"/>
              <a:t>Unsachgemäße Fellpflege führt zu:</a:t>
            </a:r>
          </a:p>
          <a:p>
            <a:pPr marL="285750" lvl="0" indent="-285750">
              <a:buFont typeface="Arial" panose="020B0604020202020204" pitchFamily="34" charset="0"/>
              <a:buChar char="•"/>
            </a:pPr>
            <a:r>
              <a:rPr lang="de-DE" dirty="0"/>
              <a:t>Schmerzen</a:t>
            </a:r>
          </a:p>
          <a:p>
            <a:pPr marL="285750" lvl="0" indent="-285750">
              <a:buFont typeface="Arial" panose="020B0604020202020204" pitchFamily="34" charset="0"/>
              <a:buChar char="•"/>
            </a:pPr>
            <a:r>
              <a:rPr lang="de-DE" dirty="0"/>
              <a:t>Bewegungseinschränkungen</a:t>
            </a:r>
          </a:p>
          <a:p>
            <a:pPr marL="285750" lvl="0" indent="-285750">
              <a:buFont typeface="Arial" panose="020B0604020202020204" pitchFamily="34" charset="0"/>
              <a:buChar char="•"/>
            </a:pPr>
            <a:r>
              <a:rPr lang="de-DE" dirty="0"/>
              <a:t>Hautschäden</a:t>
            </a:r>
          </a:p>
          <a:p>
            <a:pPr marL="285750" lvl="0" indent="-285750">
              <a:buFont typeface="Arial" panose="020B0604020202020204" pitchFamily="34" charset="0"/>
              <a:buChar char="•"/>
            </a:pPr>
            <a:r>
              <a:rPr lang="de-DE" dirty="0"/>
              <a:t>Stress und Angst beim Tier</a:t>
            </a:r>
          </a:p>
          <a:p>
            <a:br>
              <a:rPr lang="de-DE" dirty="0"/>
            </a:br>
            <a:r>
              <a:rPr lang="de-DE" dirty="0"/>
              <a:t>Ein staatlich geregelter Beruf erhöht die Tierschutzstandards erheblich.</a:t>
            </a:r>
          </a:p>
        </p:txBody>
      </p:sp>
    </p:spTree>
    <p:extLst>
      <p:ext uri="{BB962C8B-B14F-4D97-AF65-F5344CB8AC3E}">
        <p14:creationId xmlns:p14="http://schemas.microsoft.com/office/powerpoint/2010/main" val="3433889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FE577-C289-5792-77DF-7758B30C256A}"/>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F03E7BE1-74A7-459B-D3C2-9B4B23370782}"/>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C58D8D74-9D78-4AB6-1348-A3B671CFC0AD}"/>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A971450B-36E8-89AE-ACDD-251E8DB5A2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5168EDCC-48CC-C798-09A5-B7C58B25DCFF}"/>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2D078A29-03B9-CE41-2267-AC21B830FB0F}"/>
              </a:ext>
            </a:extLst>
          </p:cNvPr>
          <p:cNvSpPr>
            <a:spLocks noGrp="1"/>
          </p:cNvSpPr>
          <p:nvPr>
            <p:ph type="sldNum" sz="quarter" idx="12"/>
          </p:nvPr>
        </p:nvSpPr>
        <p:spPr/>
        <p:txBody>
          <a:bodyPr/>
          <a:lstStyle/>
          <a:p>
            <a:fld id="{EE9C6F04-6F39-45E4-8B23-660BC91D209D}" type="slidenum">
              <a:rPr lang="de-DE" smtClean="0"/>
              <a:t>7</a:t>
            </a:fld>
            <a:endParaRPr lang="de-DE"/>
          </a:p>
        </p:txBody>
      </p:sp>
      <p:sp>
        <p:nvSpPr>
          <p:cNvPr id="10" name="Textfeld 9">
            <a:extLst>
              <a:ext uri="{FF2B5EF4-FFF2-40B4-BE49-F238E27FC236}">
                <a16:creationId xmlns:a16="http://schemas.microsoft.com/office/drawing/2014/main" id="{C18895A9-A0D8-39AB-849F-ED1FFC06F581}"/>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Wirtschaftliche Bedeutung</a:t>
            </a:r>
            <a:endParaRPr lang="de-DE" sz="2400" dirty="0">
              <a:latin typeface="+mj-lt"/>
            </a:endParaRPr>
          </a:p>
        </p:txBody>
      </p:sp>
      <p:sp>
        <p:nvSpPr>
          <p:cNvPr id="13" name="Textfeld 12">
            <a:extLst>
              <a:ext uri="{FF2B5EF4-FFF2-40B4-BE49-F238E27FC236}">
                <a16:creationId xmlns:a16="http://schemas.microsoft.com/office/drawing/2014/main" id="{0A03784E-36DA-6D9A-B7E4-7C303984CDBA}"/>
              </a:ext>
            </a:extLst>
          </p:cNvPr>
          <p:cNvSpPr txBox="1"/>
          <p:nvPr/>
        </p:nvSpPr>
        <p:spPr>
          <a:xfrm>
            <a:off x="847986" y="1839982"/>
            <a:ext cx="10970476" cy="3139321"/>
          </a:xfrm>
          <a:prstGeom prst="rect">
            <a:avLst/>
          </a:prstGeom>
          <a:noFill/>
        </p:spPr>
        <p:txBody>
          <a:bodyPr wrap="square" rtlCol="0">
            <a:spAutoFit/>
          </a:bodyPr>
          <a:lstStyle/>
          <a:p>
            <a:r>
              <a:rPr lang="de-DE" b="1" dirty="0"/>
              <a:t>Umsatzpotenzial</a:t>
            </a:r>
            <a:endParaRPr lang="de-DE" dirty="0"/>
          </a:p>
          <a:p>
            <a:r>
              <a:rPr lang="de-DE" dirty="0"/>
              <a:t>Der Grooming-Markt generiert jährlich geschätzte:</a:t>
            </a:r>
          </a:p>
          <a:p>
            <a:pPr marL="285750" lvl="0" indent="-285750">
              <a:buFont typeface="Arial" panose="020B0604020202020204" pitchFamily="34" charset="0"/>
              <a:buChar char="•"/>
            </a:pPr>
            <a:r>
              <a:rPr lang="de-DE" b="1" dirty="0"/>
              <a:t>350–500 Millionen Euro Umsatz</a:t>
            </a:r>
            <a:endParaRPr lang="de-DE" dirty="0"/>
          </a:p>
          <a:p>
            <a:pPr marL="285750" lvl="0" indent="-285750">
              <a:buFont typeface="Arial" panose="020B0604020202020204" pitchFamily="34" charset="0"/>
              <a:buChar char="•"/>
            </a:pPr>
            <a:r>
              <a:rPr lang="de-DE" dirty="0"/>
              <a:t>Stark wachsend durch Premium-Dienstleistungen und Spezialisierungen</a:t>
            </a:r>
          </a:p>
          <a:p>
            <a:endParaRPr lang="de-DE" b="1" dirty="0"/>
          </a:p>
          <a:p>
            <a:r>
              <a:rPr lang="de-DE" b="1" dirty="0"/>
              <a:t>Beschäftigungspotenzial</a:t>
            </a:r>
            <a:endParaRPr lang="de-DE" dirty="0"/>
          </a:p>
          <a:p>
            <a:r>
              <a:rPr lang="de-DE" dirty="0"/>
              <a:t>Ein geregelter Beruf schafft:</a:t>
            </a:r>
          </a:p>
          <a:p>
            <a:pPr marL="285750" lvl="0" indent="-285750">
              <a:buFont typeface="Arial" panose="020B0604020202020204" pitchFamily="34" charset="0"/>
              <a:buChar char="•"/>
            </a:pPr>
            <a:r>
              <a:rPr lang="de-DE" dirty="0"/>
              <a:t>neue Ausbildungsplätze</a:t>
            </a:r>
          </a:p>
          <a:p>
            <a:pPr marL="285750" lvl="0" indent="-285750">
              <a:buFont typeface="Arial" panose="020B0604020202020204" pitchFamily="34" charset="0"/>
              <a:buChar char="•"/>
            </a:pPr>
            <a:r>
              <a:rPr lang="de-DE" dirty="0"/>
              <a:t>neue Arbeitsplätze</a:t>
            </a:r>
          </a:p>
          <a:p>
            <a:pPr marL="285750" lvl="0" indent="-285750">
              <a:buFont typeface="Arial" panose="020B0604020202020204" pitchFamily="34" charset="0"/>
              <a:buChar char="•"/>
            </a:pPr>
            <a:r>
              <a:rPr lang="de-DE" dirty="0"/>
              <a:t>höhere Qualität und Kundenzufriedenheit</a:t>
            </a:r>
          </a:p>
          <a:p>
            <a:pPr marL="285750" lvl="0" indent="-285750">
              <a:buFont typeface="Arial" panose="020B0604020202020204" pitchFamily="34" charset="0"/>
              <a:buChar char="•"/>
            </a:pPr>
            <a:r>
              <a:rPr lang="de-DE" dirty="0"/>
              <a:t>mehr Gründungen im Dienstleistungssektor</a:t>
            </a:r>
          </a:p>
        </p:txBody>
      </p:sp>
    </p:spTree>
    <p:extLst>
      <p:ext uri="{BB962C8B-B14F-4D97-AF65-F5344CB8AC3E}">
        <p14:creationId xmlns:p14="http://schemas.microsoft.com/office/powerpoint/2010/main" val="3879328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A6091-8A38-C851-BE1B-6F63F02733E0}"/>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E73E266B-0F53-4B97-B729-EF445E892F7C}"/>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CA8E82A1-029E-1A2C-BB3C-ECFDD4B196CE}"/>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F22E7DC5-AA75-86F5-6545-6C7A93278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C94FF109-3C65-CDC7-B928-5514D59B7806}"/>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7D995266-39AC-F88B-366F-10C1786B6594}"/>
              </a:ext>
            </a:extLst>
          </p:cNvPr>
          <p:cNvSpPr>
            <a:spLocks noGrp="1"/>
          </p:cNvSpPr>
          <p:nvPr>
            <p:ph type="sldNum" sz="quarter" idx="12"/>
          </p:nvPr>
        </p:nvSpPr>
        <p:spPr/>
        <p:txBody>
          <a:bodyPr/>
          <a:lstStyle/>
          <a:p>
            <a:fld id="{EE9C6F04-6F39-45E4-8B23-660BC91D209D}" type="slidenum">
              <a:rPr lang="de-DE" smtClean="0"/>
              <a:t>8</a:t>
            </a:fld>
            <a:endParaRPr lang="de-DE"/>
          </a:p>
        </p:txBody>
      </p:sp>
      <p:sp>
        <p:nvSpPr>
          <p:cNvPr id="10" name="Textfeld 9">
            <a:extLst>
              <a:ext uri="{FF2B5EF4-FFF2-40B4-BE49-F238E27FC236}">
                <a16:creationId xmlns:a16="http://schemas.microsoft.com/office/drawing/2014/main" id="{6B290FDF-577C-6EF8-F263-B07CB8E654D0}"/>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Warum ein staatlich geregelter Ausbildungsberuf notwendig ist</a:t>
            </a:r>
            <a:endParaRPr lang="de-DE" sz="2400" dirty="0">
              <a:latin typeface="+mj-lt"/>
            </a:endParaRPr>
          </a:p>
        </p:txBody>
      </p:sp>
      <p:sp>
        <p:nvSpPr>
          <p:cNvPr id="13" name="Textfeld 12">
            <a:extLst>
              <a:ext uri="{FF2B5EF4-FFF2-40B4-BE49-F238E27FC236}">
                <a16:creationId xmlns:a16="http://schemas.microsoft.com/office/drawing/2014/main" id="{156FD38A-3196-225C-429A-2AB38657E796}"/>
              </a:ext>
            </a:extLst>
          </p:cNvPr>
          <p:cNvSpPr txBox="1"/>
          <p:nvPr/>
        </p:nvSpPr>
        <p:spPr>
          <a:xfrm>
            <a:off x="847986" y="1839982"/>
            <a:ext cx="10970476" cy="3139321"/>
          </a:xfrm>
          <a:prstGeom prst="rect">
            <a:avLst/>
          </a:prstGeom>
          <a:noFill/>
        </p:spPr>
        <p:txBody>
          <a:bodyPr wrap="square" rtlCol="0">
            <a:spAutoFit/>
          </a:bodyPr>
          <a:lstStyle/>
          <a:p>
            <a:r>
              <a:rPr lang="de-DE" b="1" dirty="0"/>
              <a:t>Einheitliche Qualitätsstandards</a:t>
            </a:r>
            <a:endParaRPr lang="de-DE" dirty="0"/>
          </a:p>
          <a:p>
            <a:r>
              <a:rPr lang="de-DE" dirty="0"/>
              <a:t>Derzeit:</a:t>
            </a:r>
          </a:p>
          <a:p>
            <a:pPr marL="285750" lvl="0" indent="-285750">
              <a:buFont typeface="Arial" panose="020B0604020202020204" pitchFamily="34" charset="0"/>
              <a:buChar char="•"/>
            </a:pPr>
            <a:r>
              <a:rPr lang="de-DE" dirty="0"/>
              <a:t>keine verbindlichen Ausbildungsinhalte</a:t>
            </a:r>
          </a:p>
          <a:p>
            <a:pPr marL="285750" lvl="0" indent="-285750">
              <a:buFont typeface="Arial" panose="020B0604020202020204" pitchFamily="34" charset="0"/>
              <a:buChar char="•"/>
            </a:pPr>
            <a:r>
              <a:rPr lang="de-DE" dirty="0"/>
              <a:t>keine einheitlichen Prüfungen</a:t>
            </a:r>
          </a:p>
          <a:p>
            <a:pPr marL="285750" lvl="0" indent="-285750">
              <a:buFont typeface="Arial" panose="020B0604020202020204" pitchFamily="34" charset="0"/>
              <a:buChar char="•"/>
            </a:pPr>
            <a:r>
              <a:rPr lang="de-DE" dirty="0"/>
              <a:t>keine Mindeststandards für Hygiene, Sicherheit, Tierschutz</a:t>
            </a:r>
          </a:p>
          <a:p>
            <a:br>
              <a:rPr lang="de-DE" dirty="0"/>
            </a:br>
            <a:r>
              <a:rPr lang="de-DE" dirty="0"/>
              <a:t>Ein geregelter Beruf schafft:</a:t>
            </a:r>
          </a:p>
          <a:p>
            <a:pPr marL="285750" lvl="0" indent="-285750">
              <a:buFont typeface="Arial" panose="020B0604020202020204" pitchFamily="34" charset="0"/>
              <a:buChar char="•"/>
            </a:pPr>
            <a:r>
              <a:rPr lang="de-DE" dirty="0"/>
              <a:t>klare Ausbildungsrahmenpläne</a:t>
            </a:r>
          </a:p>
          <a:p>
            <a:pPr marL="285750" lvl="0" indent="-285750">
              <a:buFont typeface="Arial" panose="020B0604020202020204" pitchFamily="34" charset="0"/>
              <a:buChar char="•"/>
            </a:pPr>
            <a:r>
              <a:rPr lang="de-DE" dirty="0"/>
              <a:t>definierte Kompetenzen</a:t>
            </a:r>
          </a:p>
          <a:p>
            <a:pPr marL="285750" lvl="0" indent="-285750">
              <a:buFont typeface="Arial" panose="020B0604020202020204" pitchFamily="34" charset="0"/>
              <a:buChar char="•"/>
            </a:pPr>
            <a:r>
              <a:rPr lang="de-DE" dirty="0"/>
              <a:t>geprüfte Fachkräfte</a:t>
            </a:r>
          </a:p>
          <a:p>
            <a:pPr marL="285750" lvl="0" indent="-285750">
              <a:buFont typeface="Arial" panose="020B0604020202020204" pitchFamily="34" charset="0"/>
              <a:buChar char="•"/>
            </a:pPr>
            <a:r>
              <a:rPr lang="de-DE" dirty="0"/>
              <a:t>höhere Branchenprofessionalität</a:t>
            </a:r>
          </a:p>
        </p:txBody>
      </p:sp>
    </p:spTree>
    <p:extLst>
      <p:ext uri="{BB962C8B-B14F-4D97-AF65-F5344CB8AC3E}">
        <p14:creationId xmlns:p14="http://schemas.microsoft.com/office/powerpoint/2010/main" val="1703352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8971D-43F0-1F1F-9B17-B81BC10C6D70}"/>
            </a:ext>
          </a:extLst>
        </p:cNvPr>
        <p:cNvGrpSpPr/>
        <p:nvPr/>
      </p:nvGrpSpPr>
      <p:grpSpPr>
        <a:xfrm>
          <a:off x="0" y="0"/>
          <a:ext cx="0" cy="0"/>
          <a:chOff x="0" y="0"/>
          <a:chExt cx="0" cy="0"/>
        </a:xfrm>
      </p:grpSpPr>
      <p:sp>
        <p:nvSpPr>
          <p:cNvPr id="11" name="Rechteck 10">
            <a:extLst>
              <a:ext uri="{FF2B5EF4-FFF2-40B4-BE49-F238E27FC236}">
                <a16:creationId xmlns:a16="http://schemas.microsoft.com/office/drawing/2014/main" id="{9B096164-CFC6-C261-FAC2-592B0ECFACB8}"/>
              </a:ext>
            </a:extLst>
          </p:cNvPr>
          <p:cNvSpPr/>
          <p:nvPr/>
        </p:nvSpPr>
        <p:spPr>
          <a:xfrm>
            <a:off x="0" y="230751"/>
            <a:ext cx="12191998" cy="744923"/>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F6F07661-6339-693E-C3C9-FD7B4B50031D}"/>
              </a:ext>
            </a:extLst>
          </p:cNvPr>
          <p:cNvSpPr/>
          <p:nvPr/>
        </p:nvSpPr>
        <p:spPr>
          <a:xfrm>
            <a:off x="0" y="6216073"/>
            <a:ext cx="12192000" cy="517236"/>
          </a:xfrm>
          <a:prstGeom prst="rect">
            <a:avLst/>
          </a:prstGeom>
          <a:solidFill>
            <a:srgbClr val="F2E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E627D14C-E42F-2FAE-E15E-882B637AE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2" y="5843611"/>
            <a:ext cx="740982" cy="744923"/>
          </a:xfrm>
          <a:prstGeom prst="rect">
            <a:avLst/>
          </a:prstGeom>
          <a:ln>
            <a:solidFill>
              <a:srgbClr val="DFB34A"/>
            </a:solidFill>
          </a:ln>
        </p:spPr>
      </p:pic>
      <p:sp>
        <p:nvSpPr>
          <p:cNvPr id="5" name="Fußzeilenplatzhalter 4">
            <a:extLst>
              <a:ext uri="{FF2B5EF4-FFF2-40B4-BE49-F238E27FC236}">
                <a16:creationId xmlns:a16="http://schemas.microsoft.com/office/drawing/2014/main" id="{F3B209A9-DFE9-97E9-D20B-84DA11C04D86}"/>
              </a:ext>
            </a:extLst>
          </p:cNvPr>
          <p:cNvSpPr>
            <a:spLocks noGrp="1"/>
          </p:cNvSpPr>
          <p:nvPr>
            <p:ph type="ftr" sz="quarter" idx="11"/>
          </p:nvPr>
        </p:nvSpPr>
        <p:spPr/>
        <p:txBody>
          <a:bodyPr/>
          <a:lstStyle/>
          <a:p>
            <a:r>
              <a:rPr lang="de-DE" dirty="0"/>
              <a:t>© Bundesinitiative Professionelles Grooming</a:t>
            </a:r>
          </a:p>
        </p:txBody>
      </p:sp>
      <p:sp>
        <p:nvSpPr>
          <p:cNvPr id="6" name="Foliennummernplatzhalter 5">
            <a:extLst>
              <a:ext uri="{FF2B5EF4-FFF2-40B4-BE49-F238E27FC236}">
                <a16:creationId xmlns:a16="http://schemas.microsoft.com/office/drawing/2014/main" id="{01A2D43B-134C-F7B2-85FF-4435CBC00E69}"/>
              </a:ext>
            </a:extLst>
          </p:cNvPr>
          <p:cNvSpPr>
            <a:spLocks noGrp="1"/>
          </p:cNvSpPr>
          <p:nvPr>
            <p:ph type="sldNum" sz="quarter" idx="12"/>
          </p:nvPr>
        </p:nvSpPr>
        <p:spPr/>
        <p:txBody>
          <a:bodyPr/>
          <a:lstStyle/>
          <a:p>
            <a:fld id="{EE9C6F04-6F39-45E4-8B23-660BC91D209D}" type="slidenum">
              <a:rPr lang="de-DE" smtClean="0"/>
              <a:t>9</a:t>
            </a:fld>
            <a:endParaRPr lang="de-DE"/>
          </a:p>
        </p:txBody>
      </p:sp>
      <p:sp>
        <p:nvSpPr>
          <p:cNvPr id="10" name="Textfeld 9">
            <a:extLst>
              <a:ext uri="{FF2B5EF4-FFF2-40B4-BE49-F238E27FC236}">
                <a16:creationId xmlns:a16="http://schemas.microsoft.com/office/drawing/2014/main" id="{858C3E87-8E0C-A7B0-0687-230E33809575}"/>
              </a:ext>
            </a:extLst>
          </p:cNvPr>
          <p:cNvSpPr txBox="1"/>
          <p:nvPr/>
        </p:nvSpPr>
        <p:spPr>
          <a:xfrm>
            <a:off x="-1" y="397005"/>
            <a:ext cx="12191999" cy="461665"/>
          </a:xfrm>
          <a:prstGeom prst="rect">
            <a:avLst/>
          </a:prstGeom>
          <a:solidFill>
            <a:srgbClr val="FAF4E6"/>
          </a:solidFill>
          <a:ln>
            <a:noFill/>
          </a:ln>
        </p:spPr>
        <p:txBody>
          <a:bodyPr wrap="square" rtlCol="0">
            <a:spAutoFit/>
          </a:bodyPr>
          <a:lstStyle/>
          <a:p>
            <a:pPr algn="ctr"/>
            <a:r>
              <a:rPr lang="de-DE" sz="2400" dirty="0"/>
              <a:t>Warum ein staatlich geregelter Ausbildungsberuf notwendig ist</a:t>
            </a:r>
            <a:endParaRPr lang="de-DE" sz="2400" dirty="0">
              <a:latin typeface="+mj-lt"/>
            </a:endParaRPr>
          </a:p>
        </p:txBody>
      </p:sp>
      <p:sp>
        <p:nvSpPr>
          <p:cNvPr id="13" name="Textfeld 12">
            <a:extLst>
              <a:ext uri="{FF2B5EF4-FFF2-40B4-BE49-F238E27FC236}">
                <a16:creationId xmlns:a16="http://schemas.microsoft.com/office/drawing/2014/main" id="{673CA29B-5228-59DD-C5C0-863D3B0A92D0}"/>
              </a:ext>
            </a:extLst>
          </p:cNvPr>
          <p:cNvSpPr txBox="1"/>
          <p:nvPr/>
        </p:nvSpPr>
        <p:spPr>
          <a:xfrm>
            <a:off x="829698" y="1552212"/>
            <a:ext cx="10970476" cy="3970318"/>
          </a:xfrm>
          <a:prstGeom prst="rect">
            <a:avLst/>
          </a:prstGeom>
          <a:noFill/>
        </p:spPr>
        <p:txBody>
          <a:bodyPr wrap="square" rtlCol="0">
            <a:spAutoFit/>
          </a:bodyPr>
          <a:lstStyle/>
          <a:p>
            <a:r>
              <a:rPr lang="de-DE" b="1" dirty="0"/>
              <a:t>Verbraucherschutz</a:t>
            </a:r>
            <a:endParaRPr lang="de-DE" dirty="0"/>
          </a:p>
          <a:p>
            <a:r>
              <a:rPr lang="de-DE" dirty="0"/>
              <a:t>Hundebesitzer erwarten:</a:t>
            </a:r>
          </a:p>
          <a:p>
            <a:pPr marL="285750" lvl="0" indent="-285750">
              <a:buFont typeface="Arial" panose="020B0604020202020204" pitchFamily="34" charset="0"/>
              <a:buChar char="•"/>
            </a:pPr>
            <a:r>
              <a:rPr lang="de-DE" dirty="0"/>
              <a:t>fachkundige Pflege</a:t>
            </a:r>
          </a:p>
          <a:p>
            <a:pPr marL="285750" lvl="0" indent="-285750">
              <a:buFont typeface="Arial" panose="020B0604020202020204" pitchFamily="34" charset="0"/>
              <a:buChar char="•"/>
            </a:pPr>
            <a:r>
              <a:rPr lang="de-DE" dirty="0"/>
              <a:t>tierschutzgerechte Behandlung</a:t>
            </a:r>
          </a:p>
          <a:p>
            <a:pPr marL="285750" lvl="0" indent="-285750">
              <a:buFont typeface="Arial" panose="020B0604020202020204" pitchFamily="34" charset="0"/>
              <a:buChar char="•"/>
            </a:pPr>
            <a:r>
              <a:rPr lang="de-DE" dirty="0"/>
              <a:t>nachvollziehbare Qualifikationen</a:t>
            </a:r>
          </a:p>
          <a:p>
            <a:r>
              <a:rPr lang="de-DE" dirty="0"/>
              <a:t>Ein staatlicher Abschluss schafft Vertrauen.</a:t>
            </a:r>
          </a:p>
          <a:p>
            <a:endParaRPr lang="de-DE" b="1" dirty="0"/>
          </a:p>
          <a:p>
            <a:r>
              <a:rPr lang="de-DE" b="1" dirty="0"/>
              <a:t>Branchenprofessionalität</a:t>
            </a:r>
            <a:endParaRPr lang="de-DE" dirty="0"/>
          </a:p>
          <a:p>
            <a:r>
              <a:rPr lang="de-DE" dirty="0"/>
              <a:t>Ein geregelter Beruf stärkt:</a:t>
            </a:r>
          </a:p>
          <a:p>
            <a:pPr marL="285750" lvl="0" indent="-285750">
              <a:buFont typeface="Arial" panose="020B0604020202020204" pitchFamily="34" charset="0"/>
              <a:buChar char="•"/>
            </a:pPr>
            <a:r>
              <a:rPr lang="de-DE" dirty="0"/>
              <a:t>Reputation</a:t>
            </a:r>
          </a:p>
          <a:p>
            <a:pPr marL="285750" lvl="0" indent="-285750">
              <a:buFont typeface="Arial" panose="020B0604020202020204" pitchFamily="34" charset="0"/>
              <a:buChar char="•"/>
            </a:pPr>
            <a:r>
              <a:rPr lang="de-DE" dirty="0"/>
              <a:t>Ausbildungsfähigkeit der Betriebe</a:t>
            </a:r>
          </a:p>
          <a:p>
            <a:pPr marL="285750" lvl="0" indent="-285750">
              <a:buFont typeface="Arial" panose="020B0604020202020204" pitchFamily="34" charset="0"/>
              <a:buChar char="•"/>
            </a:pPr>
            <a:r>
              <a:rPr lang="de-DE" dirty="0"/>
              <a:t>wirtschaftliche Stabilität</a:t>
            </a:r>
          </a:p>
          <a:p>
            <a:pPr marL="285750" lvl="0" indent="-285750">
              <a:buFont typeface="Arial" panose="020B0604020202020204" pitchFamily="34" charset="0"/>
              <a:buChar char="•"/>
            </a:pPr>
            <a:r>
              <a:rPr lang="de-DE" dirty="0"/>
              <a:t>internationale Wettbewerbsfähigkeit</a:t>
            </a:r>
          </a:p>
          <a:p>
            <a:pPr marL="285750" lvl="0" indent="-285750">
              <a:buFont typeface="Arial" panose="020B0604020202020204" pitchFamily="34" charset="0"/>
              <a:buChar char="•"/>
            </a:pPr>
            <a:endParaRPr lang="de-DE" dirty="0"/>
          </a:p>
        </p:txBody>
      </p:sp>
    </p:spTree>
    <p:extLst>
      <p:ext uri="{BB962C8B-B14F-4D97-AF65-F5344CB8AC3E}">
        <p14:creationId xmlns:p14="http://schemas.microsoft.com/office/powerpoint/2010/main" val="15795826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1530</Words>
  <Application>Microsoft Office PowerPoint</Application>
  <PresentationFormat>Breitbild</PresentationFormat>
  <Paragraphs>227</Paragraphs>
  <Slides>21</Slides>
  <Notes>0</Notes>
  <HiddenSlides>0</HiddenSlides>
  <MMClips>0</MMClips>
  <ScaleCrop>false</ScaleCrop>
  <HeadingPairs>
    <vt:vector size="6" baseType="variant">
      <vt:variant>
        <vt:lpstr>Verwendete Schriftarten</vt:lpstr>
      </vt:variant>
      <vt:variant>
        <vt:i4>3</vt:i4>
      </vt:variant>
      <vt:variant>
        <vt:lpstr>Design</vt:lpstr>
      </vt:variant>
      <vt:variant>
        <vt:i4>4</vt:i4>
      </vt:variant>
      <vt:variant>
        <vt:lpstr>Folientitel</vt:lpstr>
      </vt:variant>
      <vt:variant>
        <vt:i4>21</vt:i4>
      </vt:variant>
    </vt:vector>
  </HeadingPairs>
  <TitlesOfParts>
    <vt:vector size="28" baseType="lpstr">
      <vt:lpstr>Aptos</vt:lpstr>
      <vt:lpstr>Aptos Display</vt:lpstr>
      <vt:lpstr>Arial</vt:lpstr>
      <vt:lpstr>Office</vt:lpstr>
      <vt:lpstr>1_Office</vt:lpstr>
      <vt:lpstr>2_Office</vt:lpstr>
      <vt:lpstr>3_Office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Dana Günther</dc:creator>
  <cp:lastModifiedBy>Dana Günther</cp:lastModifiedBy>
  <cp:revision>11</cp:revision>
  <dcterms:created xsi:type="dcterms:W3CDTF">2026-08-07T10:15:53Z</dcterms:created>
  <dcterms:modified xsi:type="dcterms:W3CDTF">2026-08-07T16:51:48Z</dcterms:modified>
</cp:coreProperties>
</file>