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0"/>
  </p:notesMasterIdLst>
  <p:sldIdLst>
    <p:sldId id="257" r:id="rId5"/>
    <p:sldId id="258" r:id="rId6"/>
    <p:sldId id="259" r:id="rId7"/>
    <p:sldId id="26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0" r:id="rId18"/>
    <p:sldId id="271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B34A"/>
    <a:srgbClr val="F9F9FC"/>
    <a:srgbClr val="F9F9F9"/>
    <a:srgbClr val="FFFFFF"/>
    <a:srgbClr val="FAF9FA"/>
    <a:srgbClr val="021D45"/>
    <a:srgbClr val="F2E1B8"/>
    <a:srgbClr val="FAF4E6"/>
    <a:srgbClr val="BF9448"/>
    <a:srgbClr val="F9F9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038E6E-5CDD-4360-9175-6C6D61DCAC5F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68481A-B3A2-440C-B432-7621FCFE59C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5088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68481A-B3A2-440C-B432-7621FCFE59C1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1330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C55670-DEDE-C652-81B8-C0797010B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1D4BC95-563A-9F8A-C7CB-F744C7F8F8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2BD8E6-E635-7D82-31E6-9EB648AF3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3934-204D-4F5C-B514-BEB1D6165E55}" type="datetime1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BA8EB7-8CF5-5556-A1C3-4FBFE1AEF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E352D0-A475-5C57-D24D-783636FC4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0701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2AF586-CF5D-7C5D-15DE-D626BB94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54EA007-99E7-F87B-0CD7-2E8C14EF17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85732D9-0D2A-0231-29E5-1AE79B21E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5BCDC-4316-40CF-AFC5-B42116638650}" type="datetime1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4701B02-81A6-59B1-748A-45A27E0DB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085D73-C7CE-A128-9356-E4A3FDA34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861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B242B08-6112-D802-E808-EB3261B675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1E47802-7AB2-81E1-9561-F01E10162A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2B5C88-1899-3EBA-84CA-B2F24EF06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1B855-28DD-4182-89EC-51B33FC44FA1}" type="datetime1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4DD96E-DB65-D359-DBFB-5000D8820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11E5EEB-BC59-5413-DE28-9DA9BC9D2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76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C55670-DEDE-C652-81B8-C0797010B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1D4BC95-563A-9F8A-C7CB-F744C7F8F8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2BD8E6-E635-7D82-31E6-9EB648AF3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BA8EB7-8CF5-5556-A1C3-4FBFE1AEF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E352D0-A475-5C57-D24D-783636FC4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5976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1BD305-73B1-AE5E-9800-ABB23536D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6E6B2BC-15CB-A967-B2BE-76C0BFB21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4023CF-3A2C-02B1-4096-BD552B70B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04E2E5-AC3C-2B1F-96B2-4836EA10B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3CBE8A8-3FD8-AE3E-FBAE-C6AE0AA20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5615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4473CE-31D6-6A1B-E2AD-C2CB140FC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18A3A18-7A59-5D8A-834D-C2984D660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C312C2-158E-CDB6-DCA9-A10347ABB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73C335-4DD1-8451-D186-0C86814C1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FAF3368-F2B7-4D8A-31F0-882158585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0112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8682D-76A1-30D0-6762-904FFD70E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D1E030-946F-54CD-4349-BC42187080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AC0AA55-9BE4-4508-0D3C-D4A77E874F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984D525-CA06-14F9-FD78-B3E9B6A80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9121C97-E9AB-B298-D005-996555191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4AAE1A8-33FE-E44D-A8A2-FBE9D5FF3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1453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9A8967-F1A9-A9B1-9017-AE1056C49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2BB19A5-9352-C542-75A5-052BAC698B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1A9A088-8F29-375B-C5D2-4905F8ABAF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F464C12-3211-DD5D-55E8-DBD07DDE0C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315CD60-0072-6E4D-F177-B27344A762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DBEFC1E-004F-3B24-19AD-587F6E467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E6D67C1-64A8-9154-3698-C31EB23A1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06E48F6-B963-7A8B-5CF6-C08DBBD3D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1674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054106-4DC6-2E5C-645C-BC1375AED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D258FB3-31B4-64C7-9AF7-4F737350C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E22BB36-D3D0-C8DA-EA92-B7E6252FB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60903C9-3012-84BC-848C-6D7E8896D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89898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2BD8765-CA6D-410F-D0F2-8A7909CE9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39C48E2-8079-C473-D696-75C59A484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42B4465-CBC4-1133-5E4F-047754252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77270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07A9C7-8C82-836B-6CF6-9698A1FAF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DD2FC1-2628-D517-A4B5-1AF0BECA3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3594CFD-FD5C-FE64-46BF-FDA3C9153F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2306A95-6770-77C5-0070-A1E1EA8B9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1A71C21-D0EF-3815-2759-D1AC34460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C858767-84AB-C32C-9166-B78270939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6812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1BD305-73B1-AE5E-9800-ABB23536D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6E6B2BC-15CB-A967-B2BE-76C0BFB21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4023CF-3A2C-02B1-4096-BD552B70B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3B3D-8797-412D-9FBC-435F120316E5}" type="datetime1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04E2E5-AC3C-2B1F-96B2-4836EA10B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3CBE8A8-3FD8-AE3E-FBAE-C6AE0AA20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20201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5F7D13-DF1B-1175-DDBD-E1334A2F7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3862249-56DA-70C8-8A85-CD167E3DE6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B75491A-B673-7A4D-A4CC-0AAE03DAAE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7EB99CA-4D25-BD91-EF88-35D9EF92E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6E0B41A-CE99-3634-075E-9191C7972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1013FF2-1A0B-F243-A631-2DEA965F8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3024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2AF586-CF5D-7C5D-15DE-D626BB94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54EA007-99E7-F87B-0CD7-2E8C14EF17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85732D9-0D2A-0231-29E5-1AE79B21E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4701B02-81A6-59B1-748A-45A27E0DB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085D73-C7CE-A128-9356-E4A3FDA34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34671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B242B08-6112-D802-E808-EB3261B675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1E47802-7AB2-81E1-9561-F01E10162A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2B5C88-1899-3EBA-84CA-B2F24EF06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4DD96E-DB65-D359-DBFB-5000D8820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11E5EEB-BC59-5413-DE28-9DA9BC9D2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60118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C55670-DEDE-C652-81B8-C0797010B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1D4BC95-563A-9F8A-C7CB-F744C7F8F8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2BD8E6-E635-7D82-31E6-9EB648AF3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BA8EB7-8CF5-5556-A1C3-4FBFE1AEF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E352D0-A475-5C57-D24D-783636FC4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02094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1BD305-73B1-AE5E-9800-ABB23536D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6E6B2BC-15CB-A967-B2BE-76C0BFB21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4023CF-3A2C-02B1-4096-BD552B70B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04E2E5-AC3C-2B1F-96B2-4836EA10B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3CBE8A8-3FD8-AE3E-FBAE-C6AE0AA20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46847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4473CE-31D6-6A1B-E2AD-C2CB140FC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18A3A18-7A59-5D8A-834D-C2984D660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C312C2-158E-CDB6-DCA9-A10347ABB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73C335-4DD1-8451-D186-0C86814C1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FAF3368-F2B7-4D8A-31F0-882158585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77366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8682D-76A1-30D0-6762-904FFD70E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D1E030-946F-54CD-4349-BC42187080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AC0AA55-9BE4-4508-0D3C-D4A77E874F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984D525-CA06-14F9-FD78-B3E9B6A80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9121C97-E9AB-B298-D005-996555191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4AAE1A8-33FE-E44D-A8A2-FBE9D5FF3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58821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9A8967-F1A9-A9B1-9017-AE1056C49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2BB19A5-9352-C542-75A5-052BAC698B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1A9A088-8F29-375B-C5D2-4905F8ABAF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F464C12-3211-DD5D-55E8-DBD07DDE0C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315CD60-0072-6E4D-F177-B27344A762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DBEFC1E-004F-3B24-19AD-587F6E467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E6D67C1-64A8-9154-3698-C31EB23A1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06E48F6-B963-7A8B-5CF6-C08DBBD3D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19828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054106-4DC6-2E5C-645C-BC1375AED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D258FB3-31B4-64C7-9AF7-4F737350C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E22BB36-D3D0-C8DA-EA92-B7E6252FB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60903C9-3012-84BC-848C-6D7E8896D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0963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2BD8765-CA6D-410F-D0F2-8A7909CE9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39C48E2-8079-C473-D696-75C59A484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42B4465-CBC4-1133-5E4F-047754252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7290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4473CE-31D6-6A1B-E2AD-C2CB140FC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18A3A18-7A59-5D8A-834D-C2984D660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C312C2-158E-CDB6-DCA9-A10347ABB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FCFF4-F76E-4CCE-8CAE-D8B9D194A7A3}" type="datetime1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73C335-4DD1-8451-D186-0C86814C1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FAF3368-F2B7-4D8A-31F0-882158585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43985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07A9C7-8C82-836B-6CF6-9698A1FAF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DD2FC1-2628-D517-A4B5-1AF0BECA3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3594CFD-FD5C-FE64-46BF-FDA3C9153F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2306A95-6770-77C5-0070-A1E1EA8B9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1A71C21-D0EF-3815-2759-D1AC34460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C858767-84AB-C32C-9166-B78270939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04364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5F7D13-DF1B-1175-DDBD-E1334A2F7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3862249-56DA-70C8-8A85-CD167E3DE6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B75491A-B673-7A4D-A4CC-0AAE03DAAE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7EB99CA-4D25-BD91-EF88-35D9EF92E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6E0B41A-CE99-3634-075E-9191C7972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1013FF2-1A0B-F243-A631-2DEA965F8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26076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2AF586-CF5D-7C5D-15DE-D626BB94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54EA007-99E7-F87B-0CD7-2E8C14EF17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85732D9-0D2A-0231-29E5-1AE79B21E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4701B02-81A6-59B1-748A-45A27E0DB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085D73-C7CE-A128-9356-E4A3FDA34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92659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B242B08-6112-D802-E808-EB3261B675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1E47802-7AB2-81E1-9561-F01E10162A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2B5C88-1899-3EBA-84CA-B2F24EF06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4DD96E-DB65-D359-DBFB-5000D8820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11E5EEB-BC59-5413-DE28-9DA9BC9D2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28211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C55670-DEDE-C652-81B8-C0797010B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1D4BC95-563A-9F8A-C7CB-F744C7F8F8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2BD8E6-E635-7D82-31E6-9EB648AF3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BA8EB7-8CF5-5556-A1C3-4FBFE1AEF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E352D0-A475-5C57-D24D-783636FC4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73680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1BD305-73B1-AE5E-9800-ABB23536D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6E6B2BC-15CB-A967-B2BE-76C0BFB21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4023CF-3A2C-02B1-4096-BD552B70B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04E2E5-AC3C-2B1F-96B2-4836EA10B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3CBE8A8-3FD8-AE3E-FBAE-C6AE0AA20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65301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4473CE-31D6-6A1B-E2AD-C2CB140FC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18A3A18-7A59-5D8A-834D-C2984D660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C312C2-158E-CDB6-DCA9-A10347ABB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73C335-4DD1-8451-D186-0C86814C1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FAF3368-F2B7-4D8A-31F0-882158585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85055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8682D-76A1-30D0-6762-904FFD70E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D1E030-946F-54CD-4349-BC42187080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AC0AA55-9BE4-4508-0D3C-D4A77E874F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984D525-CA06-14F9-FD78-B3E9B6A80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9121C97-E9AB-B298-D005-996555191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4AAE1A8-33FE-E44D-A8A2-FBE9D5FF3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9451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9A8967-F1A9-A9B1-9017-AE1056C49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2BB19A5-9352-C542-75A5-052BAC698B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1A9A088-8F29-375B-C5D2-4905F8ABAF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F464C12-3211-DD5D-55E8-DBD07DDE0C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315CD60-0072-6E4D-F177-B27344A762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DBEFC1E-004F-3B24-19AD-587F6E467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E6D67C1-64A8-9154-3698-C31EB23A1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06E48F6-B963-7A8B-5CF6-C08DBBD3D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81179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054106-4DC6-2E5C-645C-BC1375AED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D258FB3-31B4-64C7-9AF7-4F737350C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E22BB36-D3D0-C8DA-EA92-B7E6252FB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60903C9-3012-84BC-848C-6D7E8896D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5250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8682D-76A1-30D0-6762-904FFD70E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D1E030-946F-54CD-4349-BC42187080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AC0AA55-9BE4-4508-0D3C-D4A77E874F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984D525-CA06-14F9-FD78-B3E9B6A80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77BA1-E0F1-4994-BEDA-D92D28E6266B}" type="datetime1">
              <a:rPr lang="de-DE" smtClean="0"/>
              <a:t>09.08.2026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9121C97-E9AB-B298-D005-996555191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4AAE1A8-33FE-E44D-A8A2-FBE9D5FF3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30983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2BD8765-CA6D-410F-D0F2-8A7909CE9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39C48E2-8079-C473-D696-75C59A484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42B4465-CBC4-1133-5E4F-047754252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46574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07A9C7-8C82-836B-6CF6-9698A1FAF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DD2FC1-2628-D517-A4B5-1AF0BECA3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3594CFD-FD5C-FE64-46BF-FDA3C9153F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2306A95-6770-77C5-0070-A1E1EA8B9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1A71C21-D0EF-3815-2759-D1AC34460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C858767-84AB-C32C-9166-B78270939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57432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5F7D13-DF1B-1175-DDBD-E1334A2F7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3862249-56DA-70C8-8A85-CD167E3DE6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B75491A-B673-7A4D-A4CC-0AAE03DAAE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7EB99CA-4D25-BD91-EF88-35D9EF92E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6E0B41A-CE99-3634-075E-9191C7972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1013FF2-1A0B-F243-A631-2DEA965F8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39948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2AF586-CF5D-7C5D-15DE-D626BB94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54EA007-99E7-F87B-0CD7-2E8C14EF17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85732D9-0D2A-0231-29E5-1AE79B21E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4701B02-81A6-59B1-748A-45A27E0DB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085D73-C7CE-A128-9356-E4A3FDA34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01083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B242B08-6112-D802-E808-EB3261B675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1E47802-7AB2-81E1-9561-F01E10162A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2B5C88-1899-3EBA-84CA-B2F24EF06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4DD96E-DB65-D359-DBFB-5000D8820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11E5EEB-BC59-5413-DE28-9DA9BC9D2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721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9A8967-F1A9-A9B1-9017-AE1056C49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2BB19A5-9352-C542-75A5-052BAC698B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1A9A088-8F29-375B-C5D2-4905F8ABAF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F464C12-3211-DD5D-55E8-DBD07DDE0C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315CD60-0072-6E4D-F177-B27344A762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DBEFC1E-004F-3B24-19AD-587F6E467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7F866-05AD-4193-9095-09170A38EF8C}" type="datetime1">
              <a:rPr lang="de-DE" smtClean="0"/>
              <a:t>09.08.2026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E6D67C1-64A8-9154-3698-C31EB23A1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06E48F6-B963-7A8B-5CF6-C08DBBD3D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7637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054106-4DC6-2E5C-645C-BC1375AED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D258FB3-31B4-64C7-9AF7-4F737350C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98C09-BD7B-411B-A563-96697FC39824}" type="datetime1">
              <a:rPr lang="de-DE" smtClean="0"/>
              <a:t>09.08.2026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E22BB36-D3D0-C8DA-EA92-B7E6252FB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60903C9-3012-84BC-848C-6D7E8896D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4900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2BD8765-CA6D-410F-D0F2-8A7909CE9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18C63-E09F-4870-8D4E-CB3E38DF310E}" type="datetime1">
              <a:rPr lang="de-DE" smtClean="0"/>
              <a:t>09.08.2026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39C48E2-8079-C473-D696-75C59A484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42B4465-CBC4-1133-5E4F-047754252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366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07A9C7-8C82-836B-6CF6-9698A1FAF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DD2FC1-2628-D517-A4B5-1AF0BECA3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3594CFD-FD5C-FE64-46BF-FDA3C9153F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2306A95-6770-77C5-0070-A1E1EA8B9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5D200-E936-4FBA-A4F7-FFCCE212FC46}" type="datetime1">
              <a:rPr lang="de-DE" smtClean="0"/>
              <a:t>09.08.2026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1A71C21-D0EF-3815-2759-D1AC34460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C858767-84AB-C32C-9166-B78270939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4618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5F7D13-DF1B-1175-DDBD-E1334A2F7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3862249-56DA-70C8-8A85-CD167E3DE6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B75491A-B673-7A4D-A4CC-0AAE03DAAE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7EB99CA-4D25-BD91-EF88-35D9EF92E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1F9A-9EB9-42D7-9287-82888D168999}" type="datetime1">
              <a:rPr lang="de-DE" smtClean="0"/>
              <a:t>09.08.2026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6E0B41A-CE99-3634-075E-9191C7972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1013FF2-1A0B-F243-A631-2DEA965F8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6783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62EC623-882B-5171-3882-02D2A6E2E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F4AC1CC-9F0E-A60B-063A-32B50D276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1DE849-DCE7-C207-FD39-6DF421E2DD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7E8439-9688-4F25-A4FA-5B8916872823}" type="datetime1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F5A4C7-C781-9CB7-DF0E-393038F3EB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FC67DC-0B92-8E73-C1B9-7655EC6566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83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62EC623-882B-5171-3882-02D2A6E2E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F4AC1CC-9F0E-A60B-063A-32B50D276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1DE849-DCE7-C207-FD39-6DF421E2DD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F5A4C7-C781-9CB7-DF0E-393038F3EB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FC67DC-0B92-8E73-C1B9-7655EC6566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921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62EC623-882B-5171-3882-02D2A6E2E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F4AC1CC-9F0E-A60B-063A-32B50D276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1DE849-DCE7-C207-FD39-6DF421E2DD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F5A4C7-C781-9CB7-DF0E-393038F3EB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FC67DC-0B92-8E73-C1B9-7655EC6566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5746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62EC623-882B-5171-3882-02D2A6E2E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F4AC1CC-9F0E-A60B-063A-32B50D276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1DE849-DCE7-C207-FD39-6DF421E2DD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735E6-E1EF-4AD1-8BD2-328509E5AEC6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F5A4C7-C781-9CB7-DF0E-393038F3EB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FC67DC-0B92-8E73-C1B9-7655EC6566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9C6F04-6F39-45E4-8B23-660BC91D20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2129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6D7B4083-78F0-05AF-8185-A0C6E497D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484" y="1598864"/>
            <a:ext cx="8839286" cy="3031404"/>
          </a:xfrm>
          <a:prstGeom prst="rect">
            <a:avLst/>
          </a:prstGeom>
          <a:ln w="76200">
            <a:solidFill>
              <a:srgbClr val="BF9448"/>
            </a:solidFill>
          </a:ln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70CC0ED-0B26-9792-8640-457B86BA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1EE4C62-C65C-A319-EEF8-60C552AA4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1</a:t>
            </a:fld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D0A34E1-1743-9E6D-54BD-890D1600B3F1}"/>
              </a:ext>
            </a:extLst>
          </p:cNvPr>
          <p:cNvSpPr txBox="1"/>
          <p:nvPr/>
        </p:nvSpPr>
        <p:spPr>
          <a:xfrm>
            <a:off x="5020056" y="2191236"/>
            <a:ext cx="3590544" cy="923330"/>
          </a:xfrm>
          <a:prstGeom prst="rect">
            <a:avLst/>
          </a:prstGeom>
          <a:solidFill>
            <a:srgbClr val="FAF9FA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600" dirty="0">
                <a:solidFill>
                  <a:srgbClr val="021D45"/>
                </a:solidFill>
              </a:rPr>
              <a:t>Curriculum</a:t>
            </a:r>
            <a:br>
              <a:rPr lang="de-DE" dirty="0">
                <a:solidFill>
                  <a:srgbClr val="021D45"/>
                </a:solidFill>
              </a:rPr>
            </a:br>
            <a:r>
              <a:rPr lang="de-DE" dirty="0">
                <a:solidFill>
                  <a:srgbClr val="021D45"/>
                </a:solidFill>
              </a:rPr>
              <a:t>Kurzfassung</a:t>
            </a:r>
          </a:p>
        </p:txBody>
      </p:sp>
    </p:spTree>
    <p:extLst>
      <p:ext uri="{BB962C8B-B14F-4D97-AF65-F5344CB8AC3E}">
        <p14:creationId xmlns:p14="http://schemas.microsoft.com/office/powerpoint/2010/main" val="4005462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BC337-A4DA-A134-658B-06174ADA9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1CA11D70-D937-B8BC-EDA5-B59FC220D92A}"/>
              </a:ext>
            </a:extLst>
          </p:cNvPr>
          <p:cNvSpPr/>
          <p:nvPr/>
        </p:nvSpPr>
        <p:spPr>
          <a:xfrm>
            <a:off x="0" y="230751"/>
            <a:ext cx="12191998" cy="744923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3947733C-41E6-2581-324C-D4F7782EF894}"/>
              </a:ext>
            </a:extLst>
          </p:cNvPr>
          <p:cNvSpPr/>
          <p:nvPr/>
        </p:nvSpPr>
        <p:spPr>
          <a:xfrm>
            <a:off x="0" y="6216073"/>
            <a:ext cx="12192000" cy="517236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AEFBB59-4AE9-9671-F0A3-09EB009650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92" y="5843611"/>
            <a:ext cx="740982" cy="744923"/>
          </a:xfrm>
          <a:prstGeom prst="rect">
            <a:avLst/>
          </a:prstGeom>
          <a:ln>
            <a:solidFill>
              <a:srgbClr val="DFB34A"/>
            </a:solidFill>
          </a:ln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2610D9-13EB-7535-92BD-D030CAF29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Bundesinitiative Professionelles Grooming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CB1B31-F05F-C64A-A1DC-DC1F436D4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10</a:t>
            </a:fld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4DBAD66-F284-C443-BC52-27B56F76547B}"/>
              </a:ext>
            </a:extLst>
          </p:cNvPr>
          <p:cNvSpPr txBox="1"/>
          <p:nvPr/>
        </p:nvSpPr>
        <p:spPr>
          <a:xfrm>
            <a:off x="-1" y="397005"/>
            <a:ext cx="12191999" cy="461665"/>
          </a:xfrm>
          <a:prstGeom prst="rect">
            <a:avLst/>
          </a:prstGeom>
          <a:solidFill>
            <a:srgbClr val="FAF4E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+mj-lt"/>
              </a:rPr>
              <a:t>Modul 7</a:t>
            </a:r>
            <a:endParaRPr lang="de-DE" dirty="0">
              <a:latin typeface="+mj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12CFAA8-94C7-50DE-D243-FE221054E954}"/>
              </a:ext>
            </a:extLst>
          </p:cNvPr>
          <p:cNvSpPr txBox="1"/>
          <p:nvPr/>
        </p:nvSpPr>
        <p:spPr>
          <a:xfrm>
            <a:off x="895952" y="1701482"/>
            <a:ext cx="109704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Kundenkommunikation &amp; Beratung</a:t>
            </a:r>
            <a:br>
              <a:rPr lang="de-DE" b="1" dirty="0"/>
            </a:br>
            <a:endParaRPr lang="de-D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Erstgespräch &amp; Fellanalyse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Erwartungsmanagement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Umgang mit schwierigen Kunden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Preisgestaltung &amp; Leistungsumfang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Dokumentation &amp; Vorher-Nachher-Fotos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Beschwerdemanagement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73307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9AEE6-BB85-8B64-EC4C-9F4D33BF1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5B90D74F-E764-DB37-60C6-D3372E05A4BB}"/>
              </a:ext>
            </a:extLst>
          </p:cNvPr>
          <p:cNvSpPr/>
          <p:nvPr/>
        </p:nvSpPr>
        <p:spPr>
          <a:xfrm>
            <a:off x="0" y="230751"/>
            <a:ext cx="12191998" cy="744923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E8281520-FD4E-A126-920A-BD06B7AAACA6}"/>
              </a:ext>
            </a:extLst>
          </p:cNvPr>
          <p:cNvSpPr/>
          <p:nvPr/>
        </p:nvSpPr>
        <p:spPr>
          <a:xfrm>
            <a:off x="0" y="6216073"/>
            <a:ext cx="12192000" cy="517236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B4D4E93-4096-FDC6-D425-35630C796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92" y="5843611"/>
            <a:ext cx="740982" cy="744923"/>
          </a:xfrm>
          <a:prstGeom prst="rect">
            <a:avLst/>
          </a:prstGeom>
          <a:ln>
            <a:solidFill>
              <a:srgbClr val="DFB34A"/>
            </a:solidFill>
          </a:ln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1A0CDE-D48A-7807-3596-20590D8EA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Bundesinitiative Professionelles Grooming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054E7E-96AE-7114-A8B3-60B08C094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11</a:t>
            </a:fld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CC56F97-61CB-7A08-2CDD-9D88D9ADD758}"/>
              </a:ext>
            </a:extLst>
          </p:cNvPr>
          <p:cNvSpPr txBox="1"/>
          <p:nvPr/>
        </p:nvSpPr>
        <p:spPr>
          <a:xfrm>
            <a:off x="-1" y="397005"/>
            <a:ext cx="12191999" cy="461665"/>
          </a:xfrm>
          <a:prstGeom prst="rect">
            <a:avLst/>
          </a:prstGeom>
          <a:solidFill>
            <a:srgbClr val="FAF4E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+mj-lt"/>
              </a:rPr>
              <a:t>Modul 8</a:t>
            </a:r>
            <a:endParaRPr lang="de-DE" dirty="0">
              <a:latin typeface="+mj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8987D6F-E760-7016-F4FB-A69CE62D2ADB}"/>
              </a:ext>
            </a:extLst>
          </p:cNvPr>
          <p:cNvSpPr txBox="1"/>
          <p:nvPr/>
        </p:nvSpPr>
        <p:spPr>
          <a:xfrm>
            <a:off x="895952" y="1701482"/>
            <a:ext cx="109704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Recht, Hygiene &amp; Betriebsführung</a:t>
            </a:r>
            <a:br>
              <a:rPr lang="de-DE" b="1" dirty="0"/>
            </a:br>
            <a:endParaRPr lang="de-D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Tierschutzgesetz (Deutschland)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Haftung &amp; Versicherung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DSGVO im Salon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Hygieneplan &amp; Desinfektion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Salonorganisation &amp; Terminmanagement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Marketing &amp; </a:t>
            </a:r>
            <a:r>
              <a:rPr lang="de-DE" dirty="0" err="1"/>
              <a:t>Social</a:t>
            </a:r>
            <a:r>
              <a:rPr lang="de-DE" dirty="0"/>
              <a:t> Media für Groomer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Aufbau eines eigenen Grooming-Business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42253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A1272-C381-FF48-70EF-398D6342B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BECFBBAC-205D-55B7-5A55-A71E1B7B3E95}"/>
              </a:ext>
            </a:extLst>
          </p:cNvPr>
          <p:cNvSpPr/>
          <p:nvPr/>
        </p:nvSpPr>
        <p:spPr>
          <a:xfrm>
            <a:off x="0" y="230751"/>
            <a:ext cx="12191998" cy="744923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44CDECD7-46D6-4149-5CCD-E4B52B18031F}"/>
              </a:ext>
            </a:extLst>
          </p:cNvPr>
          <p:cNvSpPr/>
          <p:nvPr/>
        </p:nvSpPr>
        <p:spPr>
          <a:xfrm>
            <a:off x="0" y="6216073"/>
            <a:ext cx="12192000" cy="517236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33E9165-9CF0-DF6B-B8BE-8582A772E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92" y="5843611"/>
            <a:ext cx="740982" cy="744923"/>
          </a:xfrm>
          <a:prstGeom prst="rect">
            <a:avLst/>
          </a:prstGeom>
          <a:ln>
            <a:solidFill>
              <a:srgbClr val="DFB34A"/>
            </a:solidFill>
          </a:ln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0F68F0-D63D-5CFC-92B8-73BEBD29D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Bundesinitiative Professionelles Grooming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BA099D5-311A-1DE1-77CF-2B945DF2A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12</a:t>
            </a:fld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7E7D772-D86F-E4AD-5814-DA11DD0F8F85}"/>
              </a:ext>
            </a:extLst>
          </p:cNvPr>
          <p:cNvSpPr txBox="1"/>
          <p:nvPr/>
        </p:nvSpPr>
        <p:spPr>
          <a:xfrm>
            <a:off x="-1" y="397005"/>
            <a:ext cx="12191999" cy="461665"/>
          </a:xfrm>
          <a:prstGeom prst="rect">
            <a:avLst/>
          </a:prstGeom>
          <a:solidFill>
            <a:srgbClr val="FAF4E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+mj-lt"/>
              </a:rPr>
              <a:t>Modul 9</a:t>
            </a:r>
            <a:endParaRPr lang="de-DE" dirty="0">
              <a:latin typeface="+mj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15412A5-BA9C-0B7F-9455-C242D95B8AAC}"/>
              </a:ext>
            </a:extLst>
          </p:cNvPr>
          <p:cNvSpPr txBox="1"/>
          <p:nvPr/>
        </p:nvSpPr>
        <p:spPr>
          <a:xfrm>
            <a:off x="895952" y="1701482"/>
            <a:ext cx="109704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Praxisphase (Intensiv)</a:t>
            </a:r>
            <a:br>
              <a:rPr lang="de-DE" b="1" dirty="0"/>
            </a:br>
            <a:endParaRPr lang="de-D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20–40 Praxisfälle unter Anleitung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Verschiedene Felltypen &amp; Rassen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Komplette Groomings von A–Z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Selbstständiges Arbeiten mit Feedback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Umgang mit echten Kunden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3671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3756D-C37F-0A75-63B2-A5E19C830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9667C93B-9960-2107-4A26-8E6107EA5652}"/>
              </a:ext>
            </a:extLst>
          </p:cNvPr>
          <p:cNvSpPr/>
          <p:nvPr/>
        </p:nvSpPr>
        <p:spPr>
          <a:xfrm>
            <a:off x="0" y="230751"/>
            <a:ext cx="12191998" cy="744923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0F8D538F-92A2-8E91-4F78-643A4BB87B59}"/>
              </a:ext>
            </a:extLst>
          </p:cNvPr>
          <p:cNvSpPr/>
          <p:nvPr/>
        </p:nvSpPr>
        <p:spPr>
          <a:xfrm>
            <a:off x="0" y="6216073"/>
            <a:ext cx="12192000" cy="517236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39846F8-5886-DC9D-6815-8848D3499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92" y="5843611"/>
            <a:ext cx="740982" cy="744923"/>
          </a:xfrm>
          <a:prstGeom prst="rect">
            <a:avLst/>
          </a:prstGeom>
          <a:ln>
            <a:solidFill>
              <a:srgbClr val="DFB34A"/>
            </a:solidFill>
          </a:ln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73E4536-E7AD-C739-E2B4-420735A45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Bundesinitiative Professionelles Grooming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91563F-DA7A-5849-65A7-4A239D88B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13</a:t>
            </a:fld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91503E2-7E89-7D1A-3F3C-49BA5B559CEB}"/>
              </a:ext>
            </a:extLst>
          </p:cNvPr>
          <p:cNvSpPr txBox="1"/>
          <p:nvPr/>
        </p:nvSpPr>
        <p:spPr>
          <a:xfrm>
            <a:off x="-1" y="397005"/>
            <a:ext cx="12191999" cy="461665"/>
          </a:xfrm>
          <a:prstGeom prst="rect">
            <a:avLst/>
          </a:prstGeom>
          <a:solidFill>
            <a:srgbClr val="FAF4E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+mj-lt"/>
              </a:rPr>
              <a:t>Modul 10</a:t>
            </a:r>
            <a:endParaRPr lang="de-DE" dirty="0">
              <a:latin typeface="+mj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9B18712-A3B4-0C96-B6B5-32D2B9E33B40}"/>
              </a:ext>
            </a:extLst>
          </p:cNvPr>
          <p:cNvSpPr txBox="1"/>
          <p:nvPr/>
        </p:nvSpPr>
        <p:spPr>
          <a:xfrm>
            <a:off x="895952" y="1701482"/>
            <a:ext cx="1097047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Prüfung &amp; Zertifizierung</a:t>
            </a:r>
            <a:br>
              <a:rPr lang="de-DE" b="1" dirty="0"/>
            </a:br>
            <a:endParaRPr lang="de-DE" dirty="0"/>
          </a:p>
          <a:p>
            <a:r>
              <a:rPr lang="de-DE" b="1" dirty="0"/>
              <a:t>Theorieprüfung:</a:t>
            </a:r>
            <a:endParaRPr lang="de-D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Anatomie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Felltypen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Werkzeugkunde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Hygiene &amp; Sicherheit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Rassenspezifische Schnitte</a:t>
            </a:r>
          </a:p>
          <a:p>
            <a:br>
              <a:rPr lang="de-DE" b="1" dirty="0"/>
            </a:br>
            <a:r>
              <a:rPr lang="de-DE" b="1" dirty="0"/>
              <a:t>Praxisprüfung:</a:t>
            </a:r>
            <a:endParaRPr lang="de-D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Kompletter Grooming-Durchlauf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Fachgerechtes Handling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Saubere Scheren- &amp; Maschinentechnik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Kundenkommunikation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641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64B73-B497-ADC5-F2C8-7A8960574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6D618D28-234F-54BA-A805-C0FF38D46847}"/>
              </a:ext>
            </a:extLst>
          </p:cNvPr>
          <p:cNvSpPr/>
          <p:nvPr/>
        </p:nvSpPr>
        <p:spPr>
          <a:xfrm>
            <a:off x="0" y="230751"/>
            <a:ext cx="12191998" cy="744923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C484633D-7B55-104B-91DD-F9856BC3C726}"/>
              </a:ext>
            </a:extLst>
          </p:cNvPr>
          <p:cNvSpPr/>
          <p:nvPr/>
        </p:nvSpPr>
        <p:spPr>
          <a:xfrm>
            <a:off x="0" y="6216073"/>
            <a:ext cx="12192000" cy="517236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F8BCAD4-03C2-8733-D4B5-8A785F6D7E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92" y="5843611"/>
            <a:ext cx="740982" cy="744923"/>
          </a:xfrm>
          <a:prstGeom prst="rect">
            <a:avLst/>
          </a:prstGeom>
          <a:ln>
            <a:solidFill>
              <a:srgbClr val="DFB34A"/>
            </a:solidFill>
          </a:ln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6F740CF-DE1C-4AD1-4EC2-BBB6175EF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Bundesinitiative Professionelles Grooming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CCCEA2-C5C5-AB82-1D7B-AE68D75D0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14</a:t>
            </a:fld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899E3F1-966D-4F65-E37F-B220F0FEBFAE}"/>
              </a:ext>
            </a:extLst>
          </p:cNvPr>
          <p:cNvSpPr txBox="1"/>
          <p:nvPr/>
        </p:nvSpPr>
        <p:spPr>
          <a:xfrm>
            <a:off x="-1" y="397005"/>
            <a:ext cx="12191999" cy="461665"/>
          </a:xfrm>
          <a:prstGeom prst="rect">
            <a:avLst/>
          </a:prstGeom>
          <a:solidFill>
            <a:srgbClr val="FAF4E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+mj-lt"/>
              </a:rPr>
              <a:t>Erweiterungsmodule</a:t>
            </a:r>
            <a:endParaRPr lang="de-DE" dirty="0">
              <a:latin typeface="+mj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0219880-68E7-2C53-28D0-F092FA395299}"/>
              </a:ext>
            </a:extLst>
          </p:cNvPr>
          <p:cNvSpPr txBox="1"/>
          <p:nvPr/>
        </p:nvSpPr>
        <p:spPr>
          <a:xfrm>
            <a:off x="895952" y="1701482"/>
            <a:ext cx="109704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Erweiterungsmodule</a:t>
            </a:r>
            <a:br>
              <a:rPr lang="de-DE" b="1" dirty="0"/>
            </a:br>
            <a:endParaRPr lang="de-D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Katzen-Grooming Intensiv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Doodle-Spezialkurs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err="1"/>
              <a:t>Social</a:t>
            </a:r>
            <a:r>
              <a:rPr lang="de-DE" dirty="0"/>
              <a:t>-Media-Branding für Groomer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Business-Aufbau &amp; Preispsychologie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Workshops für Problemhunde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Fortgeschrittene Scherenarbeit (</a:t>
            </a:r>
            <a:r>
              <a:rPr lang="de-DE" dirty="0" err="1"/>
              <a:t>Masterclass</a:t>
            </a:r>
            <a:r>
              <a:rPr lang="de-DE" dirty="0"/>
              <a:t>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6543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90DC6-FCD0-B073-263C-B0E50950C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2B110192-84B2-C880-0A70-A4C450B9316D}"/>
              </a:ext>
            </a:extLst>
          </p:cNvPr>
          <p:cNvSpPr/>
          <p:nvPr/>
        </p:nvSpPr>
        <p:spPr>
          <a:xfrm>
            <a:off x="0" y="230751"/>
            <a:ext cx="12191998" cy="744923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3750799-12A5-489D-1628-02F8426E33D5}"/>
              </a:ext>
            </a:extLst>
          </p:cNvPr>
          <p:cNvSpPr/>
          <p:nvPr/>
        </p:nvSpPr>
        <p:spPr>
          <a:xfrm>
            <a:off x="0" y="6216073"/>
            <a:ext cx="12192000" cy="517236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5708632-8DF1-4EBE-BA49-C5638E3BEE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92" y="5843611"/>
            <a:ext cx="740982" cy="744923"/>
          </a:xfrm>
          <a:prstGeom prst="rect">
            <a:avLst/>
          </a:prstGeom>
          <a:ln>
            <a:solidFill>
              <a:srgbClr val="DFB34A"/>
            </a:solidFill>
          </a:ln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36AEAE7-8C98-CED6-B6F7-DED69429E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Bundesinitiative Professionelles Grooming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7BAF7C9-207F-E880-682B-E89F39BEC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15</a:t>
            </a:fld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7D59787-05DE-EA38-1D1D-7BB7FDE11459}"/>
              </a:ext>
            </a:extLst>
          </p:cNvPr>
          <p:cNvSpPr txBox="1"/>
          <p:nvPr/>
        </p:nvSpPr>
        <p:spPr>
          <a:xfrm>
            <a:off x="-1" y="397005"/>
            <a:ext cx="12191999" cy="461665"/>
          </a:xfrm>
          <a:prstGeom prst="rect">
            <a:avLst/>
          </a:prstGeom>
          <a:solidFill>
            <a:srgbClr val="FAF4E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+mj-lt"/>
              </a:rPr>
              <a:t>Prüfung</a:t>
            </a:r>
            <a:endParaRPr lang="de-DE" dirty="0">
              <a:latin typeface="+mj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A6CA851-9AB9-3120-6D7B-261CFE7348C5}"/>
              </a:ext>
            </a:extLst>
          </p:cNvPr>
          <p:cNvSpPr txBox="1"/>
          <p:nvPr/>
        </p:nvSpPr>
        <p:spPr>
          <a:xfrm>
            <a:off x="895952" y="1701482"/>
            <a:ext cx="109704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Abnahmeberechtigung</a:t>
            </a:r>
            <a:br>
              <a:rPr lang="de-DE" b="1" dirty="0"/>
            </a:br>
            <a:endParaRPr lang="de-DE" dirty="0"/>
          </a:p>
          <a:p>
            <a:r>
              <a:rPr lang="de-DE" dirty="0"/>
              <a:t>Zur Ausbildung, Prüfungsabnahme, Dokumentation und Aushändigung eines Zertifikates werden gewerbsmäßig tätige </a:t>
            </a:r>
            <a:r>
              <a:rPr lang="de-DE" dirty="0" err="1"/>
              <a:t>Groomer:innen</a:t>
            </a:r>
            <a:r>
              <a:rPr lang="de-DE" dirty="0"/>
              <a:t> z.B. durch die IHK berechtigt, die mindestens 5 Jahre eine entsprechende Vollzeittätigkeit als Hauptberuf nachweisen können.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CEA3EE4-F134-2ED6-9057-556B5CC6E6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1220" y="3498163"/>
            <a:ext cx="4530906" cy="2240374"/>
          </a:xfrm>
          <a:prstGeom prst="rect">
            <a:avLst/>
          </a:prstGeom>
          <a:ln>
            <a:solidFill>
              <a:srgbClr val="DFB34A"/>
            </a:solidFill>
          </a:ln>
        </p:spPr>
      </p:pic>
    </p:spTree>
    <p:extLst>
      <p:ext uri="{BB962C8B-B14F-4D97-AF65-F5344CB8AC3E}">
        <p14:creationId xmlns:p14="http://schemas.microsoft.com/office/powerpoint/2010/main" val="2623552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BC16B-BFC1-153D-79F6-57B6497B6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A8ACE88F-6A3D-33FE-3C81-AF8E9B19B698}"/>
              </a:ext>
            </a:extLst>
          </p:cNvPr>
          <p:cNvSpPr/>
          <p:nvPr/>
        </p:nvSpPr>
        <p:spPr>
          <a:xfrm>
            <a:off x="0" y="230751"/>
            <a:ext cx="12191998" cy="744923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419B6074-2856-B6C7-6DF7-CC0B5E4EF7DA}"/>
              </a:ext>
            </a:extLst>
          </p:cNvPr>
          <p:cNvSpPr/>
          <p:nvPr/>
        </p:nvSpPr>
        <p:spPr>
          <a:xfrm>
            <a:off x="0" y="6216073"/>
            <a:ext cx="12192000" cy="517236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56A5D73-6A40-65DF-E023-DF38D09C8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92" y="5843611"/>
            <a:ext cx="740982" cy="744923"/>
          </a:xfrm>
          <a:prstGeom prst="rect">
            <a:avLst/>
          </a:prstGeom>
          <a:ln>
            <a:solidFill>
              <a:srgbClr val="DFB34A"/>
            </a:solidFill>
          </a:ln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15D8A4A-98CF-CAC9-26A6-247E5A571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Bundesinitiative Professionelles Grooming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4F84E7-E2F8-FAFB-F00D-4C4CBA8FF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2</a:t>
            </a:fld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F8B890F-3E5F-EB26-A1F5-0CBA188D5D9B}"/>
              </a:ext>
            </a:extLst>
          </p:cNvPr>
          <p:cNvSpPr txBox="1"/>
          <p:nvPr/>
        </p:nvSpPr>
        <p:spPr>
          <a:xfrm>
            <a:off x="-1" y="397005"/>
            <a:ext cx="12191999" cy="461665"/>
          </a:xfrm>
          <a:prstGeom prst="rect">
            <a:avLst/>
          </a:prstGeom>
          <a:solidFill>
            <a:srgbClr val="FAF4E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+mj-lt"/>
              </a:rPr>
              <a:t>Ausgangslage und Zielsetzung</a:t>
            </a:r>
            <a:endParaRPr lang="de-DE" dirty="0">
              <a:latin typeface="+mj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DF52D0F-ED30-8525-737B-B404ECB4FCFF}"/>
              </a:ext>
            </a:extLst>
          </p:cNvPr>
          <p:cNvSpPr txBox="1"/>
          <p:nvPr/>
        </p:nvSpPr>
        <p:spPr>
          <a:xfrm>
            <a:off x="895952" y="1701482"/>
            <a:ext cx="109704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Der Beruf </a:t>
            </a:r>
            <a:r>
              <a:rPr lang="de-DE" b="1" dirty="0" err="1"/>
              <a:t>Hundefriseur:in</a:t>
            </a:r>
            <a:r>
              <a:rPr lang="de-DE" b="1" dirty="0"/>
              <a:t> / </a:t>
            </a:r>
            <a:r>
              <a:rPr lang="de-DE" b="1" dirty="0" err="1"/>
              <a:t>Groomer:in</a:t>
            </a:r>
            <a:r>
              <a:rPr lang="de-DE" dirty="0"/>
              <a:t> ist in Deutschland ein </a:t>
            </a:r>
            <a:r>
              <a:rPr lang="de-DE" b="1" dirty="0"/>
              <a:t>nicht geregelter Beruf</a:t>
            </a:r>
            <a:r>
              <a:rPr lang="de-DE" dirty="0"/>
              <a:t> ohne staatlich definierte Ausbildungsordnung. Trotz hoher Nachfrage und wachsender Branche existieren keine einheitlichen Qualitätsstandards, keine geregelten Prüfungen und keine rechtlich abgesicherte Qualifikation.</a:t>
            </a:r>
            <a:br>
              <a:rPr lang="de-DE" dirty="0"/>
            </a:br>
            <a:endParaRPr lang="de-DE" dirty="0"/>
          </a:p>
          <a:p>
            <a:r>
              <a:rPr lang="de-DE" dirty="0"/>
              <a:t>Ziel dieses Bedarfspapiers ist es, die </a:t>
            </a:r>
            <a:r>
              <a:rPr lang="de-DE" b="1" dirty="0"/>
              <a:t>Einführung eines staatlich anerkannten Ausbildungsberufs</a:t>
            </a:r>
            <a:r>
              <a:rPr lang="de-DE" dirty="0"/>
              <a:t> zu begründen und den strukturellen, wirtschaftlichen und tierschutzrelevanten Bedarf nachzuweisen.</a:t>
            </a:r>
            <a:br>
              <a:rPr lang="de-DE" dirty="0"/>
            </a:br>
            <a:br>
              <a:rPr lang="de-DE" dirty="0"/>
            </a:br>
            <a:r>
              <a:rPr lang="de-DE" dirty="0"/>
              <a:t>Das Curriculum ist ein umfassendes Konzept im Bildungswesen, das die Gesamtheit der Lehrinhalte und -methoden beschreibt, die in einem Bildungsprogramm vermittelt werden sollen.</a:t>
            </a:r>
            <a:br>
              <a:rPr lang="de-DE" dirty="0"/>
            </a:br>
            <a:br>
              <a:rPr lang="de-DE" dirty="0"/>
            </a:br>
            <a:r>
              <a:rPr lang="de-DE" dirty="0"/>
              <a:t>In der folgenden verkürzten Fassung werden Inhalte und Methoden eines Berufsbildes „</a:t>
            </a:r>
            <a:r>
              <a:rPr lang="de-DE" dirty="0" err="1"/>
              <a:t>Hundefriseur:in</a:t>
            </a:r>
            <a:r>
              <a:rPr lang="de-DE" dirty="0"/>
              <a:t>“ oder auch „Fachkraft für professionelle Hundepflege“ dargestellt.</a:t>
            </a:r>
          </a:p>
        </p:txBody>
      </p:sp>
    </p:spTree>
    <p:extLst>
      <p:ext uri="{BB962C8B-B14F-4D97-AF65-F5344CB8AC3E}">
        <p14:creationId xmlns:p14="http://schemas.microsoft.com/office/powerpoint/2010/main" val="1422275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1ADD2-67FD-6770-D51B-5AECAB43F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A5A4E513-CA2E-9FB2-499E-1B3A39D6A147}"/>
              </a:ext>
            </a:extLst>
          </p:cNvPr>
          <p:cNvSpPr/>
          <p:nvPr/>
        </p:nvSpPr>
        <p:spPr>
          <a:xfrm>
            <a:off x="0" y="230751"/>
            <a:ext cx="12191998" cy="744923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D45AC77B-18BC-7A12-500B-0138896C3674}"/>
              </a:ext>
            </a:extLst>
          </p:cNvPr>
          <p:cNvSpPr/>
          <p:nvPr/>
        </p:nvSpPr>
        <p:spPr>
          <a:xfrm>
            <a:off x="0" y="6216073"/>
            <a:ext cx="12192000" cy="517236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A3DA797-CC50-2BAE-EA89-7192AEC08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92" y="5843611"/>
            <a:ext cx="740982" cy="744923"/>
          </a:xfrm>
          <a:prstGeom prst="rect">
            <a:avLst/>
          </a:prstGeom>
          <a:ln>
            <a:solidFill>
              <a:srgbClr val="DFB34A"/>
            </a:solidFill>
          </a:ln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6AEB1B7-7AF5-FB47-6B12-0F854BC1F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Bundesinitiative Professionelles Grooming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30C61C0-8C12-6BF6-5C60-A5D1E5B1E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3</a:t>
            </a:fld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A680683-0CB0-463B-B35E-8B06BFAD13A6}"/>
              </a:ext>
            </a:extLst>
          </p:cNvPr>
          <p:cNvSpPr txBox="1"/>
          <p:nvPr/>
        </p:nvSpPr>
        <p:spPr>
          <a:xfrm>
            <a:off x="-1" y="397005"/>
            <a:ext cx="12191999" cy="461665"/>
          </a:xfrm>
          <a:prstGeom prst="rect">
            <a:avLst/>
          </a:prstGeom>
          <a:solidFill>
            <a:srgbClr val="FAF4E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+mj-lt"/>
              </a:rPr>
              <a:t>Ausbildungsdauer, Format und Ziel</a:t>
            </a:r>
            <a:endParaRPr lang="de-DE" dirty="0">
              <a:latin typeface="+mj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AAAD3D32-948C-0347-CA75-7E6C7B6A4E12}"/>
              </a:ext>
            </a:extLst>
          </p:cNvPr>
          <p:cNvSpPr txBox="1"/>
          <p:nvPr/>
        </p:nvSpPr>
        <p:spPr>
          <a:xfrm>
            <a:off x="895952" y="1701482"/>
            <a:ext cx="109704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Ausbildung </a:t>
            </a:r>
            <a:r>
              <a:rPr lang="de-DE" b="1" dirty="0" err="1"/>
              <a:t>Hundefriseur:in</a:t>
            </a:r>
            <a:r>
              <a:rPr lang="de-DE" b="1" dirty="0"/>
              <a:t> (</a:t>
            </a:r>
            <a:r>
              <a:rPr lang="de-DE" b="1" dirty="0" err="1"/>
              <a:t>Groomer:in</a:t>
            </a:r>
            <a:r>
              <a:rPr lang="de-DE" b="1" dirty="0"/>
              <a:t>) bzw. Fachkraft für professionelle Hundepflege</a:t>
            </a:r>
            <a:br>
              <a:rPr lang="de-DE" b="1" dirty="0"/>
            </a:br>
            <a:endParaRPr lang="de-DE" dirty="0"/>
          </a:p>
          <a:p>
            <a:r>
              <a:rPr lang="de-DE" b="1" dirty="0"/>
              <a:t>Dauer: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1 Ausbildungsjahr für Beginner</a:t>
            </a:r>
            <a:br>
              <a:rPr lang="de-DE" dirty="0"/>
            </a:br>
            <a:r>
              <a:rPr lang="de-DE" dirty="0"/>
              <a:t>6 Monate für „Vorgebildete“</a:t>
            </a:r>
          </a:p>
          <a:p>
            <a:endParaRPr lang="de-DE" dirty="0"/>
          </a:p>
          <a:p>
            <a:r>
              <a:rPr lang="de-DE" dirty="0"/>
              <a:t>Übergangsregelung:</a:t>
            </a:r>
            <a:br>
              <a:rPr lang="de-DE" dirty="0"/>
            </a:br>
            <a:r>
              <a:rPr lang="de-DE" dirty="0"/>
              <a:t>Groomer(innen), die nachweislich mindestens 18 Monate ein eigenes Gewerbe in diesem Berufsbild nachweisen können, gelten als ausgebildet.</a:t>
            </a:r>
            <a:br>
              <a:rPr lang="de-DE" dirty="0"/>
            </a:br>
            <a:br>
              <a:rPr lang="de-DE" dirty="0"/>
            </a:br>
            <a:r>
              <a:rPr lang="de-DE" b="1" dirty="0"/>
              <a:t>Format:</a:t>
            </a:r>
            <a:r>
              <a:rPr lang="de-DE" dirty="0"/>
              <a:t> Theorie + Praxis + Prüfungen + Kundenkommunikation + Betriebsführung </a:t>
            </a:r>
            <a:br>
              <a:rPr lang="de-DE" dirty="0"/>
            </a:br>
            <a:br>
              <a:rPr lang="de-DE" dirty="0"/>
            </a:br>
            <a:r>
              <a:rPr lang="de-DE" b="1" dirty="0"/>
              <a:t>Ziel:</a:t>
            </a:r>
            <a:r>
              <a:rPr lang="de-DE" dirty="0"/>
              <a:t> Berufsfähige Groomer*innen, die sicher, tierschonend und professionell arbeiten.</a:t>
            </a:r>
          </a:p>
        </p:txBody>
      </p:sp>
    </p:spTree>
    <p:extLst>
      <p:ext uri="{BB962C8B-B14F-4D97-AF65-F5344CB8AC3E}">
        <p14:creationId xmlns:p14="http://schemas.microsoft.com/office/powerpoint/2010/main" val="1653691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2AC76-8887-F6BF-5EB9-BEFE251CA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715ECD84-69B5-FB5C-091C-FAFF3C2876B6}"/>
              </a:ext>
            </a:extLst>
          </p:cNvPr>
          <p:cNvSpPr/>
          <p:nvPr/>
        </p:nvSpPr>
        <p:spPr>
          <a:xfrm>
            <a:off x="0" y="230751"/>
            <a:ext cx="12191998" cy="744923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B112FEA1-FA5F-99F8-8410-391A0EFF3B35}"/>
              </a:ext>
            </a:extLst>
          </p:cNvPr>
          <p:cNvSpPr/>
          <p:nvPr/>
        </p:nvSpPr>
        <p:spPr>
          <a:xfrm>
            <a:off x="0" y="6216073"/>
            <a:ext cx="12192000" cy="517236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29637CE-0734-F98C-E01C-E107581DE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92" y="5843611"/>
            <a:ext cx="740982" cy="744923"/>
          </a:xfrm>
          <a:prstGeom prst="rect">
            <a:avLst/>
          </a:prstGeom>
          <a:ln>
            <a:solidFill>
              <a:srgbClr val="DFB34A"/>
            </a:solidFill>
          </a:ln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CC70636-B59A-3C2C-25D1-05290E526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Bundesinitiative Professionelles Grooming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D70148-5B12-F632-4593-14B6FA6F6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4</a:t>
            </a:fld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6D7741D-09DF-A0F5-67B8-DC844FC2D068}"/>
              </a:ext>
            </a:extLst>
          </p:cNvPr>
          <p:cNvSpPr txBox="1"/>
          <p:nvPr/>
        </p:nvSpPr>
        <p:spPr>
          <a:xfrm>
            <a:off x="-1" y="397005"/>
            <a:ext cx="12191999" cy="461665"/>
          </a:xfrm>
          <a:prstGeom prst="rect">
            <a:avLst/>
          </a:prstGeom>
          <a:solidFill>
            <a:srgbClr val="FAF4E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+mj-lt"/>
              </a:rPr>
              <a:t>Modul 1</a:t>
            </a:r>
            <a:endParaRPr lang="de-DE" dirty="0">
              <a:latin typeface="+mj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BC10E5A-09FD-4E59-2E80-0E853AFE3CDB}"/>
              </a:ext>
            </a:extLst>
          </p:cNvPr>
          <p:cNvSpPr txBox="1"/>
          <p:nvPr/>
        </p:nvSpPr>
        <p:spPr>
          <a:xfrm>
            <a:off x="895952" y="1701482"/>
            <a:ext cx="109704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Grundlagen der Hundepflege &amp; Anatomie</a:t>
            </a:r>
            <a:br>
              <a:rPr lang="de-DE" b="1" dirty="0"/>
            </a:br>
            <a:endParaRPr lang="de-D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Hundeanatomie &amp; Bewegungsabläufe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Haut- &amp; Felltypen (Kurzhaar, Langhaar, Doppelfell, Lockenfell, Rauhaar)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Häufige Hauterkrankungen &amp; Parasiten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Erkennen von Warnsignalen (Schmerzen, Stress, Aggression)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Rassenkunde &amp; Standard-Schnitte (FCI)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2889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1C5D2-F1CB-1CFF-D8FA-ACEF2393F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E34D2898-1B74-F0F7-98B6-30ED19494831}"/>
              </a:ext>
            </a:extLst>
          </p:cNvPr>
          <p:cNvSpPr/>
          <p:nvPr/>
        </p:nvSpPr>
        <p:spPr>
          <a:xfrm>
            <a:off x="0" y="230751"/>
            <a:ext cx="12191998" cy="744923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E5DA37E5-2B2B-DE6A-9F20-3C710F8688A7}"/>
              </a:ext>
            </a:extLst>
          </p:cNvPr>
          <p:cNvSpPr/>
          <p:nvPr/>
        </p:nvSpPr>
        <p:spPr>
          <a:xfrm>
            <a:off x="0" y="6216073"/>
            <a:ext cx="12192000" cy="517236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4C87A58-6B0B-CB25-492D-86DB9E79DC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92" y="5843611"/>
            <a:ext cx="740982" cy="744923"/>
          </a:xfrm>
          <a:prstGeom prst="rect">
            <a:avLst/>
          </a:prstGeom>
          <a:ln>
            <a:solidFill>
              <a:srgbClr val="DFB34A"/>
            </a:solidFill>
          </a:ln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D49210B-B8BF-EBFC-B420-A939D1DAC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Bundesinitiative Professionelles Grooming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BB7B05-82A8-63A2-79F2-2623AD628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5</a:t>
            </a:fld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0FE08CD-B8BE-78E4-3B59-C7E5EB4A1BE3}"/>
              </a:ext>
            </a:extLst>
          </p:cNvPr>
          <p:cNvSpPr txBox="1"/>
          <p:nvPr/>
        </p:nvSpPr>
        <p:spPr>
          <a:xfrm>
            <a:off x="-1" y="397005"/>
            <a:ext cx="12191999" cy="461665"/>
          </a:xfrm>
          <a:prstGeom prst="rect">
            <a:avLst/>
          </a:prstGeom>
          <a:solidFill>
            <a:srgbClr val="FAF4E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+mj-lt"/>
              </a:rPr>
              <a:t>Modul 2</a:t>
            </a:r>
            <a:endParaRPr lang="de-DE" dirty="0">
              <a:latin typeface="+mj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FDEF0CE-C5E6-3390-36D2-3E8ECE66241C}"/>
              </a:ext>
            </a:extLst>
          </p:cNvPr>
          <p:cNvSpPr txBox="1"/>
          <p:nvPr/>
        </p:nvSpPr>
        <p:spPr>
          <a:xfrm>
            <a:off x="895952" y="1701482"/>
            <a:ext cx="109704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Werkzeuge &amp; Materialien</a:t>
            </a:r>
            <a:br>
              <a:rPr lang="de-DE" b="1" dirty="0"/>
            </a:br>
            <a:endParaRPr lang="de-D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Scherenarten (Effilierschere, Modellierschere, Gerade, Gebogen)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Maschinen &amp; Aufsätze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Bürsten, Kämme, Striegel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Pflegeprodukte (Shampoo, Conditioner, Spezialprodukte)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Werkzeugpflege &amp; Hygiene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4324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BA21E-FF9A-DD12-66D7-11438C41F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16C6AB6D-D980-B03D-9A97-065DACF04431}"/>
              </a:ext>
            </a:extLst>
          </p:cNvPr>
          <p:cNvSpPr/>
          <p:nvPr/>
        </p:nvSpPr>
        <p:spPr>
          <a:xfrm>
            <a:off x="0" y="230751"/>
            <a:ext cx="12191998" cy="744923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381FB21C-510A-4F4C-B0DC-4D7E7F0D35FD}"/>
              </a:ext>
            </a:extLst>
          </p:cNvPr>
          <p:cNvSpPr/>
          <p:nvPr/>
        </p:nvSpPr>
        <p:spPr>
          <a:xfrm>
            <a:off x="0" y="6216073"/>
            <a:ext cx="12192000" cy="517236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8A9AB48-1FEF-CD7C-679E-8FC09AD4B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92" y="5843611"/>
            <a:ext cx="740982" cy="744923"/>
          </a:xfrm>
          <a:prstGeom prst="rect">
            <a:avLst/>
          </a:prstGeom>
          <a:ln>
            <a:solidFill>
              <a:srgbClr val="DFB34A"/>
            </a:solidFill>
          </a:ln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C874631-48FB-E52F-E3C1-D5947C60C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Bundesinitiative Professionelles Grooming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CBA7F4-32F3-FDC2-0AFB-C4122AA36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6</a:t>
            </a:fld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8D9C698-C6E1-95E9-B67D-17407B2B69D6}"/>
              </a:ext>
            </a:extLst>
          </p:cNvPr>
          <p:cNvSpPr txBox="1"/>
          <p:nvPr/>
        </p:nvSpPr>
        <p:spPr>
          <a:xfrm>
            <a:off x="-1" y="397005"/>
            <a:ext cx="12191999" cy="461665"/>
          </a:xfrm>
          <a:prstGeom prst="rect">
            <a:avLst/>
          </a:prstGeom>
          <a:solidFill>
            <a:srgbClr val="FAF4E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+mj-lt"/>
              </a:rPr>
              <a:t>Modul 3</a:t>
            </a:r>
            <a:endParaRPr lang="de-DE" dirty="0">
              <a:latin typeface="+mj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C850C7A-DE4A-66A0-CE97-27DBF7D4A4EA}"/>
              </a:ext>
            </a:extLst>
          </p:cNvPr>
          <p:cNvSpPr txBox="1"/>
          <p:nvPr/>
        </p:nvSpPr>
        <p:spPr>
          <a:xfrm>
            <a:off x="895952" y="1701482"/>
            <a:ext cx="109704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Handling &amp; Sicherheit</a:t>
            </a:r>
            <a:br>
              <a:rPr lang="de-DE" b="1" dirty="0"/>
            </a:br>
            <a:endParaRPr lang="de-D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Stressfreies Handling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Sicheres Fixieren ohne Zwang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Umgang mit ängstlichen, aggressiven oder alten Hunden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Arbeitsschutz für Groomer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Hygienekonzept &amp; Salonabläufe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980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8A69E-2115-5A1E-1C4D-191D90A44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2858A9D7-644F-7089-DE03-6051429367BC}"/>
              </a:ext>
            </a:extLst>
          </p:cNvPr>
          <p:cNvSpPr/>
          <p:nvPr/>
        </p:nvSpPr>
        <p:spPr>
          <a:xfrm>
            <a:off x="0" y="230751"/>
            <a:ext cx="12191998" cy="744923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38BFC57-57AB-7092-8A6A-A4FF2F86EF9D}"/>
              </a:ext>
            </a:extLst>
          </p:cNvPr>
          <p:cNvSpPr/>
          <p:nvPr/>
        </p:nvSpPr>
        <p:spPr>
          <a:xfrm>
            <a:off x="0" y="6216073"/>
            <a:ext cx="12192000" cy="517236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0E8B8B6-03D4-E25B-64F4-1D940D5D52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92" y="5843611"/>
            <a:ext cx="740982" cy="744923"/>
          </a:xfrm>
          <a:prstGeom prst="rect">
            <a:avLst/>
          </a:prstGeom>
          <a:ln>
            <a:solidFill>
              <a:srgbClr val="DFB34A"/>
            </a:solidFill>
          </a:ln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67F4CE-C32A-F159-FD5D-8B1C54414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Bundesinitiative Professionelles Grooming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FD56BE3-B153-3AF1-96C4-3DF9E4FB0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7</a:t>
            </a:fld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4EFE7EE-45FE-68F5-0752-EFD8C8675C3A}"/>
              </a:ext>
            </a:extLst>
          </p:cNvPr>
          <p:cNvSpPr txBox="1"/>
          <p:nvPr/>
        </p:nvSpPr>
        <p:spPr>
          <a:xfrm>
            <a:off x="-1" y="397005"/>
            <a:ext cx="12191999" cy="461665"/>
          </a:xfrm>
          <a:prstGeom prst="rect">
            <a:avLst/>
          </a:prstGeom>
          <a:solidFill>
            <a:srgbClr val="FAF4E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+mj-lt"/>
              </a:rPr>
              <a:t>Modul 4</a:t>
            </a:r>
            <a:endParaRPr lang="de-DE" dirty="0">
              <a:latin typeface="+mj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BE14CE6-89FC-2B1B-DD4F-13D6F16FC5FD}"/>
              </a:ext>
            </a:extLst>
          </p:cNvPr>
          <p:cNvSpPr txBox="1"/>
          <p:nvPr/>
        </p:nvSpPr>
        <p:spPr>
          <a:xfrm>
            <a:off x="895952" y="1701482"/>
            <a:ext cx="109704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Baden, Föhnen &amp; Vorbereitung</a:t>
            </a:r>
            <a:br>
              <a:rPr lang="de-DE" b="1" dirty="0"/>
            </a:br>
            <a:endParaRPr lang="de-D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Fellanalyse vor dem Bad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Auswahl der richtigen Produkte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Baden &amp; Trocknungstechniken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Entfilzen &amp; Unterwolle entfernen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Pfoten-, Krallen- &amp; Ohrenpflege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Augenpflege &amp; Hygienezonen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6218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1BD53-D8A4-B677-2CCB-2E4DFF17A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62262CE8-8174-CE38-E783-99472FCD6E35}"/>
              </a:ext>
            </a:extLst>
          </p:cNvPr>
          <p:cNvSpPr/>
          <p:nvPr/>
        </p:nvSpPr>
        <p:spPr>
          <a:xfrm>
            <a:off x="0" y="230751"/>
            <a:ext cx="12191998" cy="744923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BE162279-88D1-C343-8157-841167A248DC}"/>
              </a:ext>
            </a:extLst>
          </p:cNvPr>
          <p:cNvSpPr/>
          <p:nvPr/>
        </p:nvSpPr>
        <p:spPr>
          <a:xfrm>
            <a:off x="0" y="6216073"/>
            <a:ext cx="12192000" cy="517236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22DA125-8DE8-489E-00C9-91636DD5C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92" y="5843611"/>
            <a:ext cx="740982" cy="744923"/>
          </a:xfrm>
          <a:prstGeom prst="rect">
            <a:avLst/>
          </a:prstGeom>
          <a:ln>
            <a:solidFill>
              <a:srgbClr val="DFB34A"/>
            </a:solidFill>
          </a:ln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674E5C9-4BAC-AB76-2FA6-05A87F547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Bundesinitiative Professionelles Grooming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9E4563-B232-8B8D-591F-F253FE825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8</a:t>
            </a:fld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B032894-9D18-F1BE-0B45-BDF16954E470}"/>
              </a:ext>
            </a:extLst>
          </p:cNvPr>
          <p:cNvSpPr txBox="1"/>
          <p:nvPr/>
        </p:nvSpPr>
        <p:spPr>
          <a:xfrm>
            <a:off x="-1" y="397005"/>
            <a:ext cx="12191999" cy="461665"/>
          </a:xfrm>
          <a:prstGeom prst="rect">
            <a:avLst/>
          </a:prstGeom>
          <a:solidFill>
            <a:srgbClr val="FAF4E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+mj-lt"/>
              </a:rPr>
              <a:t>Modul 5</a:t>
            </a:r>
            <a:endParaRPr lang="de-DE" dirty="0">
              <a:latin typeface="+mj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5A1A968-B787-5B83-8915-198F83A47724}"/>
              </a:ext>
            </a:extLst>
          </p:cNvPr>
          <p:cNvSpPr txBox="1"/>
          <p:nvPr/>
        </p:nvSpPr>
        <p:spPr>
          <a:xfrm>
            <a:off x="895952" y="1701482"/>
            <a:ext cx="109704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Schneidetechniken &amp; Styling</a:t>
            </a:r>
            <a:br>
              <a:rPr lang="de-DE" b="1" dirty="0"/>
            </a:br>
            <a:endParaRPr lang="de-D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Scherenarbeit (Grundtechniken, Übergänge, Finish)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Maschinenschnitt (Längen, Richtungen, Sicherheit)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Rassenspezifische Schnitte: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Pudel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Maltese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Shih Tzu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Yorkshire Terrier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Spaniel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Doodles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Kreativgrooming (optional)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0247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BAF15-6010-A85C-E4B6-09D68F4D7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A3D043B6-46AA-F7CE-6EC3-B78773121D48}"/>
              </a:ext>
            </a:extLst>
          </p:cNvPr>
          <p:cNvSpPr/>
          <p:nvPr/>
        </p:nvSpPr>
        <p:spPr>
          <a:xfrm>
            <a:off x="0" y="230751"/>
            <a:ext cx="12191998" cy="744923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DF3FDAFC-82E5-68D9-71AA-853920AF0B5B}"/>
              </a:ext>
            </a:extLst>
          </p:cNvPr>
          <p:cNvSpPr/>
          <p:nvPr/>
        </p:nvSpPr>
        <p:spPr>
          <a:xfrm>
            <a:off x="0" y="6216073"/>
            <a:ext cx="12192000" cy="517236"/>
          </a:xfrm>
          <a:prstGeom prst="rect">
            <a:avLst/>
          </a:prstGeom>
          <a:solidFill>
            <a:srgbClr val="F2E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D01F5BC-FBD5-75F4-97D4-5EF5232E7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92" y="5843611"/>
            <a:ext cx="740982" cy="744923"/>
          </a:xfrm>
          <a:prstGeom prst="rect">
            <a:avLst/>
          </a:prstGeom>
          <a:ln>
            <a:solidFill>
              <a:srgbClr val="DFB34A"/>
            </a:solidFill>
          </a:ln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44FAE46-A96B-2972-67DF-776D3E052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Bundesinitiative Professionelles Grooming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B4961F5-6F41-9FD2-3071-2CE53B713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C6F04-6F39-45E4-8B23-660BC91D209D}" type="slidenum">
              <a:rPr lang="de-DE" smtClean="0"/>
              <a:t>9</a:t>
            </a:fld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443BB59-72DE-7562-F079-BE8BFA90DBA0}"/>
              </a:ext>
            </a:extLst>
          </p:cNvPr>
          <p:cNvSpPr txBox="1"/>
          <p:nvPr/>
        </p:nvSpPr>
        <p:spPr>
          <a:xfrm>
            <a:off x="-1" y="397005"/>
            <a:ext cx="12191999" cy="461665"/>
          </a:xfrm>
          <a:prstGeom prst="rect">
            <a:avLst/>
          </a:prstGeom>
          <a:solidFill>
            <a:srgbClr val="FAF4E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+mj-lt"/>
              </a:rPr>
              <a:t>Modul 6</a:t>
            </a:r>
            <a:endParaRPr lang="de-DE" dirty="0">
              <a:latin typeface="+mj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A6944CF-15D4-1555-FB95-BBC43BA80C72}"/>
              </a:ext>
            </a:extLst>
          </p:cNvPr>
          <p:cNvSpPr txBox="1"/>
          <p:nvPr/>
        </p:nvSpPr>
        <p:spPr>
          <a:xfrm>
            <a:off x="895952" y="1701482"/>
            <a:ext cx="109704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Spezialtechniken</a:t>
            </a:r>
            <a:br>
              <a:rPr lang="de-DE" b="1" dirty="0"/>
            </a:br>
            <a:endParaRPr lang="de-D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Trimmen (Rauhaar)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err="1"/>
              <a:t>Carding</a:t>
            </a:r>
            <a:r>
              <a:rPr lang="de-DE" dirty="0"/>
              <a:t> &amp; Stripping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Unterwolle-Management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Filzmanagement (inkl. rechtliche Grenzen)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Pflege von Senioren &amp; Hunden mit Handicap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Katzen-Grooming (optional)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82010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3_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667</Words>
  <Application>Microsoft Office PowerPoint</Application>
  <PresentationFormat>Breitbild</PresentationFormat>
  <Paragraphs>136</Paragraphs>
  <Slides>15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15</vt:i4>
      </vt:variant>
    </vt:vector>
  </HeadingPairs>
  <TitlesOfParts>
    <vt:vector size="22" baseType="lpstr">
      <vt:lpstr>Aptos</vt:lpstr>
      <vt:lpstr>Aptos Display</vt:lpstr>
      <vt:lpstr>Arial</vt:lpstr>
      <vt:lpstr>Office</vt:lpstr>
      <vt:lpstr>1_Office</vt:lpstr>
      <vt:lpstr>2_Office</vt:lpstr>
      <vt:lpstr>3_Office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Dana Günther</dc:creator>
  <cp:lastModifiedBy>Dana Günther</cp:lastModifiedBy>
  <cp:revision>12</cp:revision>
  <dcterms:created xsi:type="dcterms:W3CDTF">2026-08-07T10:15:53Z</dcterms:created>
  <dcterms:modified xsi:type="dcterms:W3CDTF">2026-08-09T08:48:17Z</dcterms:modified>
</cp:coreProperties>
</file>